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20"/>
  </p:notesMasterIdLst>
  <p:sldIdLst>
    <p:sldId id="333" r:id="rId5"/>
    <p:sldId id="334" r:id="rId6"/>
    <p:sldId id="354" r:id="rId7"/>
    <p:sldId id="355" r:id="rId8"/>
    <p:sldId id="335" r:id="rId9"/>
    <p:sldId id="336" r:id="rId10"/>
    <p:sldId id="337" r:id="rId11"/>
    <p:sldId id="270" r:id="rId12"/>
    <p:sldId id="338" r:id="rId13"/>
    <p:sldId id="349" r:id="rId14"/>
    <p:sldId id="350" r:id="rId15"/>
    <p:sldId id="351" r:id="rId16"/>
    <p:sldId id="352" r:id="rId17"/>
    <p:sldId id="353" r:id="rId18"/>
    <p:sldId id="34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8C35F-747B-490D-8F27-4035ED6796E2}" v="2" dt="2023-07-26T19:56:16.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35" autoAdjust="0"/>
  </p:normalViewPr>
  <p:slideViewPr>
    <p:cSldViewPr snapToGrid="0">
      <p:cViewPr varScale="1">
        <p:scale>
          <a:sx n="92" d="100"/>
          <a:sy n="92" d="100"/>
        </p:scale>
        <p:origin x="1314" y="90"/>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t, Allyson - OEM" userId="7784cafb-96ac-4bfa-967f-133e7d74940b" providerId="ADAL" clId="{8078C35F-747B-490D-8F27-4035ED6796E2}"/>
    <pc:docChg chg="custSel modSld sldOrd">
      <pc:chgData name="Lambert, Allyson - OEM" userId="7784cafb-96ac-4bfa-967f-133e7d74940b" providerId="ADAL" clId="{8078C35F-747B-490D-8F27-4035ED6796E2}" dt="2023-07-27T12:36:45.352" v="2460" actId="20577"/>
      <pc:docMkLst>
        <pc:docMk/>
      </pc:docMkLst>
      <pc:sldChg chg="delSp modSp mod ord modNotesTx">
        <pc:chgData name="Lambert, Allyson - OEM" userId="7784cafb-96ac-4bfa-967f-133e7d74940b" providerId="ADAL" clId="{8078C35F-747B-490D-8F27-4035ED6796E2}" dt="2023-07-26T20:28:59.942" v="2419" actId="20577"/>
        <pc:sldMkLst>
          <pc:docMk/>
          <pc:sldMk cId="870778159" sldId="270"/>
        </pc:sldMkLst>
        <pc:graphicFrameChg chg="modGraphic">
          <ac:chgData name="Lambert, Allyson - OEM" userId="7784cafb-96ac-4bfa-967f-133e7d74940b" providerId="ADAL" clId="{8078C35F-747B-490D-8F27-4035ED6796E2}" dt="2023-07-26T17:42:52.224" v="1" actId="13926"/>
          <ac:graphicFrameMkLst>
            <pc:docMk/>
            <pc:sldMk cId="870778159" sldId="270"/>
            <ac:graphicFrameMk id="4" creationId="{448592ED-BC39-4DD2-BDE9-1CF09BF556AD}"/>
          </ac:graphicFrameMkLst>
        </pc:graphicFrameChg>
        <pc:picChg chg="del">
          <ac:chgData name="Lambert, Allyson - OEM" userId="7784cafb-96ac-4bfa-967f-133e7d74940b" providerId="ADAL" clId="{8078C35F-747B-490D-8F27-4035ED6796E2}" dt="2023-07-26T19:56:16.483" v="5" actId="478"/>
          <ac:picMkLst>
            <pc:docMk/>
            <pc:sldMk cId="870778159" sldId="270"/>
            <ac:picMk id="7" creationId="{2D4F3A72-457E-FD10-33DE-47B23388426B}"/>
          </ac:picMkLst>
        </pc:picChg>
      </pc:sldChg>
      <pc:sldChg chg="modNotesTx">
        <pc:chgData name="Lambert, Allyson - OEM" userId="7784cafb-96ac-4bfa-967f-133e7d74940b" providerId="ADAL" clId="{8078C35F-747B-490D-8F27-4035ED6796E2}" dt="2023-07-26T20:08:17.727" v="310" actId="20577"/>
        <pc:sldMkLst>
          <pc:docMk/>
          <pc:sldMk cId="1649434251" sldId="333"/>
        </pc:sldMkLst>
      </pc:sldChg>
      <pc:sldChg chg="modSp mod modNotesTx">
        <pc:chgData name="Lambert, Allyson - OEM" userId="7784cafb-96ac-4bfa-967f-133e7d74940b" providerId="ADAL" clId="{8078C35F-747B-490D-8F27-4035ED6796E2}" dt="2023-07-26T20:09:54.702" v="535" actId="20577"/>
        <pc:sldMkLst>
          <pc:docMk/>
          <pc:sldMk cId="178743494" sldId="334"/>
        </pc:sldMkLst>
        <pc:spChg chg="mod">
          <ac:chgData name="Lambert, Allyson - OEM" userId="7784cafb-96ac-4bfa-967f-133e7d74940b" providerId="ADAL" clId="{8078C35F-747B-490D-8F27-4035ED6796E2}" dt="2023-07-26T20:05:46.094" v="16" actId="20577"/>
          <ac:spMkLst>
            <pc:docMk/>
            <pc:sldMk cId="178743494" sldId="334"/>
            <ac:spMk id="9" creationId="{0EC78ADB-4161-C9E3-85F1-724CAAF96293}"/>
          </ac:spMkLst>
        </pc:spChg>
      </pc:sldChg>
      <pc:sldChg chg="modNotesTx">
        <pc:chgData name="Lambert, Allyson - OEM" userId="7784cafb-96ac-4bfa-967f-133e7d74940b" providerId="ADAL" clId="{8078C35F-747B-490D-8F27-4035ED6796E2}" dt="2023-07-26T20:19:40.486" v="1371" actId="20577"/>
        <pc:sldMkLst>
          <pc:docMk/>
          <pc:sldMk cId="1722382495" sldId="335"/>
        </pc:sldMkLst>
      </pc:sldChg>
      <pc:sldChg chg="modNotesTx">
        <pc:chgData name="Lambert, Allyson - OEM" userId="7784cafb-96ac-4bfa-967f-133e7d74940b" providerId="ADAL" clId="{8078C35F-747B-490D-8F27-4035ED6796E2}" dt="2023-07-26T20:21:56.111" v="1697" actId="20577"/>
        <pc:sldMkLst>
          <pc:docMk/>
          <pc:sldMk cId="1804409530" sldId="336"/>
        </pc:sldMkLst>
      </pc:sldChg>
      <pc:sldChg chg="modSp mod modNotesTx">
        <pc:chgData name="Lambert, Allyson - OEM" userId="7784cafb-96ac-4bfa-967f-133e7d74940b" providerId="ADAL" clId="{8078C35F-747B-490D-8F27-4035ED6796E2}" dt="2023-07-26T20:25:15.028" v="2168" actId="20577"/>
        <pc:sldMkLst>
          <pc:docMk/>
          <pc:sldMk cId="1247364746" sldId="337"/>
        </pc:sldMkLst>
        <pc:spChg chg="mod">
          <ac:chgData name="Lambert, Allyson - OEM" userId="7784cafb-96ac-4bfa-967f-133e7d74940b" providerId="ADAL" clId="{8078C35F-747B-490D-8F27-4035ED6796E2}" dt="2023-07-26T20:24:05.946" v="1913" actId="207"/>
          <ac:spMkLst>
            <pc:docMk/>
            <pc:sldMk cId="1247364746" sldId="337"/>
            <ac:spMk id="8" creationId="{A655D006-06BA-924F-1EA4-06DD5C801EC9}"/>
          </ac:spMkLst>
        </pc:spChg>
      </pc:sldChg>
      <pc:sldChg chg="modNotesTx">
        <pc:chgData name="Lambert, Allyson - OEM" userId="7784cafb-96ac-4bfa-967f-133e7d74940b" providerId="ADAL" clId="{8078C35F-747B-490D-8F27-4035ED6796E2}" dt="2023-07-27T12:36:45.352" v="2460" actId="20577"/>
        <pc:sldMkLst>
          <pc:docMk/>
          <pc:sldMk cId="2730159363" sldId="338"/>
        </pc:sldMkLst>
      </pc:sldChg>
      <pc:sldChg chg="delSp ord">
        <pc:chgData name="Lambert, Allyson - OEM" userId="7784cafb-96ac-4bfa-967f-133e7d74940b" providerId="ADAL" clId="{8078C35F-747B-490D-8F27-4035ED6796E2}" dt="2023-07-26T20:26:55.201" v="2172"/>
        <pc:sldMkLst>
          <pc:docMk/>
          <pc:sldMk cId="972169294" sldId="348"/>
        </pc:sldMkLst>
        <pc:picChg chg="del">
          <ac:chgData name="Lambert, Allyson - OEM" userId="7784cafb-96ac-4bfa-967f-133e7d74940b" providerId="ADAL" clId="{8078C35F-747B-490D-8F27-4035ED6796E2}" dt="2023-07-26T19:56:11.520" v="4" actId="478"/>
          <ac:picMkLst>
            <pc:docMk/>
            <pc:sldMk cId="972169294" sldId="348"/>
            <ac:picMk id="7" creationId="{D9D0D5F9-9601-5E13-B145-01F2D2E46552}"/>
          </ac:picMkLst>
        </pc:picChg>
      </pc:sldChg>
      <pc:sldChg chg="modSp mod">
        <pc:chgData name="Lambert, Allyson - OEM" userId="7784cafb-96ac-4bfa-967f-133e7d74940b" providerId="ADAL" clId="{8078C35F-747B-490D-8F27-4035ED6796E2}" dt="2023-07-26T17:43:22.155" v="3" actId="208"/>
        <pc:sldMkLst>
          <pc:docMk/>
          <pc:sldMk cId="2359169415" sldId="349"/>
        </pc:sldMkLst>
        <pc:spChg chg="mod">
          <ac:chgData name="Lambert, Allyson - OEM" userId="7784cafb-96ac-4bfa-967f-133e7d74940b" providerId="ADAL" clId="{8078C35F-747B-490D-8F27-4035ED6796E2}" dt="2023-07-26T17:43:22.155" v="3" actId="208"/>
          <ac:spMkLst>
            <pc:docMk/>
            <pc:sldMk cId="2359169415" sldId="349"/>
            <ac:spMk id="13" creationId="{5933DCF9-0479-1FEE-BFC4-FA61CF087BF5}"/>
          </ac:spMkLst>
        </pc:spChg>
      </pc:sldChg>
      <pc:sldChg chg="delSp modSp mod modNotesTx">
        <pc:chgData name="Lambert, Allyson - OEM" userId="7784cafb-96ac-4bfa-967f-133e7d74940b" providerId="ADAL" clId="{8078C35F-747B-490D-8F27-4035ED6796E2}" dt="2023-07-26T20:12:23.550" v="539" actId="14100"/>
        <pc:sldMkLst>
          <pc:docMk/>
          <pc:sldMk cId="3885754269" sldId="355"/>
        </pc:sldMkLst>
        <pc:spChg chg="del mod">
          <ac:chgData name="Lambert, Allyson - OEM" userId="7784cafb-96ac-4bfa-967f-133e7d74940b" providerId="ADAL" clId="{8078C35F-747B-490D-8F27-4035ED6796E2}" dt="2023-07-26T20:12:15.989" v="537" actId="478"/>
          <ac:spMkLst>
            <pc:docMk/>
            <pc:sldMk cId="3885754269" sldId="355"/>
            <ac:spMk id="6" creationId="{C28F0CEC-6156-22B7-E83B-BF8E00E07E23}"/>
          </ac:spMkLst>
        </pc:spChg>
        <pc:picChg chg="mod">
          <ac:chgData name="Lambert, Allyson - OEM" userId="7784cafb-96ac-4bfa-967f-133e7d74940b" providerId="ADAL" clId="{8078C35F-747B-490D-8F27-4035ED6796E2}" dt="2023-07-26T20:12:23.550" v="539" actId="14100"/>
          <ac:picMkLst>
            <pc:docMk/>
            <pc:sldMk cId="3885754269" sldId="355"/>
            <ac:picMk id="8" creationId="{21EFA25A-88E7-0FF0-B334-04502C625E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7/26/2023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Ally Lambert, I am the Crisis Information Systems Programmer for the region working out of the City of Houston OEM. Today we are going to be reviewing the State of Texas assistance request board and process “The STAR Board” specifically within WebEOC. </a:t>
            </a:r>
          </a:p>
        </p:txBody>
      </p:sp>
      <p:sp>
        <p:nvSpPr>
          <p:cNvPr id="4" name="Slide Number Placeholder 3"/>
          <p:cNvSpPr>
            <a:spLocks noGrp="1"/>
          </p:cNvSpPr>
          <p:nvPr>
            <p:ph type="sldNum" sz="quarter" idx="5"/>
          </p:nvPr>
        </p:nvSpPr>
        <p:spPr/>
        <p:txBody>
          <a:bodyPr/>
          <a:lstStyle/>
          <a:p>
            <a:fld id="{E1449098-A5DD-8745-9BDA-7818ECA22896}" type="slidenum">
              <a:rPr lang="en-US" smtClean="0"/>
              <a:t>1</a:t>
            </a:fld>
            <a:endParaRPr lang="en-US" dirty="0"/>
          </a:p>
        </p:txBody>
      </p:sp>
    </p:spTree>
    <p:extLst>
      <p:ext uri="{BB962C8B-B14F-4D97-AF65-F5344CB8AC3E}">
        <p14:creationId xmlns:p14="http://schemas.microsoft.com/office/powerpoint/2010/main" val="323254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3E3A3-3072-4DE7-B9E1-06CB098B466E}" type="slidenum">
              <a:rPr lang="en-US" smtClean="0"/>
              <a:t>15</a:t>
            </a:fld>
            <a:endParaRPr lang="en-US"/>
          </a:p>
        </p:txBody>
      </p:sp>
    </p:spTree>
    <p:extLst>
      <p:ext uri="{BB962C8B-B14F-4D97-AF65-F5344CB8AC3E}">
        <p14:creationId xmlns:p14="http://schemas.microsoft.com/office/powerpoint/2010/main" val="323954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 is the standardized process for requesting resources and assets from the State, a County or a City, resources such as water, heavy machinery, and personnel. </a:t>
            </a:r>
          </a:p>
        </p:txBody>
      </p:sp>
      <p:sp>
        <p:nvSpPr>
          <p:cNvPr id="4" name="Slide Number Placeholder 3"/>
          <p:cNvSpPr>
            <a:spLocks noGrp="1"/>
          </p:cNvSpPr>
          <p:nvPr>
            <p:ph type="sldNum" sz="quarter" idx="5"/>
          </p:nvPr>
        </p:nvSpPr>
        <p:spPr/>
        <p:txBody>
          <a:bodyPr/>
          <a:lstStyle/>
          <a:p>
            <a:fld id="{E1449098-A5DD-8745-9BDA-7818ECA22896}" type="slidenum">
              <a:rPr lang="en-US" smtClean="0"/>
              <a:t>2</a:t>
            </a:fld>
            <a:endParaRPr lang="en-US" dirty="0"/>
          </a:p>
        </p:txBody>
      </p:sp>
    </p:spTree>
    <p:extLst>
      <p:ext uri="{BB962C8B-B14F-4D97-AF65-F5344CB8AC3E}">
        <p14:creationId xmlns:p14="http://schemas.microsoft.com/office/powerpoint/2010/main" val="59798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3</a:t>
            </a:fld>
            <a:endParaRPr lang="en-US" dirty="0"/>
          </a:p>
        </p:txBody>
      </p:sp>
    </p:spTree>
    <p:extLst>
      <p:ext uri="{BB962C8B-B14F-4D97-AF65-F5344CB8AC3E}">
        <p14:creationId xmlns:p14="http://schemas.microsoft.com/office/powerpoint/2010/main" val="39941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users open the STAR Board, the Live Requests view opens. This view displays all live requests within your jurisdiction. Users may select a filter or a combination of filters at the top of the page to increase or decrease the number of visible requests.</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4</a:t>
            </a:fld>
            <a:endParaRPr lang="en-US" dirty="0"/>
          </a:p>
        </p:txBody>
      </p:sp>
    </p:spTree>
    <p:extLst>
      <p:ext uri="{BB962C8B-B14F-4D97-AF65-F5344CB8AC3E}">
        <p14:creationId xmlns:p14="http://schemas.microsoft.com/office/powerpoint/2010/main" val="153185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Live View you have the capabilities of viewing all live requests from your position and open actions. You can also filter through these requests using the incident filter to better aid with viewing the request along with using the Search Bar or button. In the search bar you can search by the Star Number, this is a record number assigned by the system which automatically populates under the request number column. You can search by the requestor so the person who entered the STAR and then a description, terms like water, generator will pull up those key words in the STARs.</a:t>
            </a:r>
          </a:p>
        </p:txBody>
      </p:sp>
      <p:sp>
        <p:nvSpPr>
          <p:cNvPr id="4" name="Slide Number Placeholder 3"/>
          <p:cNvSpPr>
            <a:spLocks noGrp="1"/>
          </p:cNvSpPr>
          <p:nvPr>
            <p:ph type="sldNum" sz="quarter" idx="5"/>
          </p:nvPr>
        </p:nvSpPr>
        <p:spPr/>
        <p:txBody>
          <a:bodyPr/>
          <a:lstStyle/>
          <a:p>
            <a:fld id="{E1449098-A5DD-8745-9BDA-7818ECA22896}" type="slidenum">
              <a:rPr lang="en-US" smtClean="0"/>
              <a:t>5</a:t>
            </a:fld>
            <a:endParaRPr lang="en-US" dirty="0"/>
          </a:p>
        </p:txBody>
      </p:sp>
    </p:spTree>
    <p:extLst>
      <p:ext uri="{BB962C8B-B14F-4D97-AF65-F5344CB8AC3E}">
        <p14:creationId xmlns:p14="http://schemas.microsoft.com/office/powerpoint/2010/main" val="105427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Main Display we have the new request button, in the Live view this will be colored red. In the training view it will be colored blue. We have the filter bar which displays the current environment you are in, the DDC STAR Jurisdiction which you are viewing , the county, along with Star Status filters.  </a:t>
            </a:r>
          </a:p>
        </p:txBody>
      </p:sp>
      <p:sp>
        <p:nvSpPr>
          <p:cNvPr id="4" name="Slide Number Placeholder 3"/>
          <p:cNvSpPr>
            <a:spLocks noGrp="1"/>
          </p:cNvSpPr>
          <p:nvPr>
            <p:ph type="sldNum" sz="quarter" idx="5"/>
          </p:nvPr>
        </p:nvSpPr>
        <p:spPr/>
        <p:txBody>
          <a:bodyPr/>
          <a:lstStyle/>
          <a:p>
            <a:fld id="{E1449098-A5DD-8745-9BDA-7818ECA22896}" type="slidenum">
              <a:rPr lang="en-US" smtClean="0"/>
              <a:t>6</a:t>
            </a:fld>
            <a:endParaRPr lang="en-US" dirty="0"/>
          </a:p>
        </p:txBody>
      </p:sp>
    </p:spTree>
    <p:extLst>
      <p:ext uri="{BB962C8B-B14F-4D97-AF65-F5344CB8AC3E}">
        <p14:creationId xmlns:p14="http://schemas.microsoft.com/office/powerpoint/2010/main" val="353946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action button which allows you to view details of fulfillments on the requests made. These actions can be routed to partner stakeholders who can fill the request or support actions within a request. We have another way of searching for Stars which functions like the search bar, it will search through request numbers, types, descriptions and various variables in the system. </a:t>
            </a:r>
          </a:p>
        </p:txBody>
      </p:sp>
      <p:sp>
        <p:nvSpPr>
          <p:cNvPr id="4" name="Slide Number Placeholder 3"/>
          <p:cNvSpPr>
            <a:spLocks noGrp="1"/>
          </p:cNvSpPr>
          <p:nvPr>
            <p:ph type="sldNum" sz="quarter" idx="5"/>
          </p:nvPr>
        </p:nvSpPr>
        <p:spPr/>
        <p:txBody>
          <a:bodyPr/>
          <a:lstStyle/>
          <a:p>
            <a:fld id="{E1449098-A5DD-8745-9BDA-7818ECA22896}" type="slidenum">
              <a:rPr lang="en-US" smtClean="0"/>
              <a:t>7</a:t>
            </a:fld>
            <a:endParaRPr lang="en-US" dirty="0"/>
          </a:p>
        </p:txBody>
      </p:sp>
    </p:spTree>
    <p:extLst>
      <p:ext uri="{BB962C8B-B14F-4D97-AF65-F5344CB8AC3E}">
        <p14:creationId xmlns:p14="http://schemas.microsoft.com/office/powerpoint/2010/main" val="237460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star is submitted, the appropriate responsible party can assign status  to the star as they work through the fulfillment process. </a:t>
            </a:r>
          </a:p>
        </p:txBody>
      </p:sp>
      <p:sp>
        <p:nvSpPr>
          <p:cNvPr id="4" name="Slide Number Placeholder 3"/>
          <p:cNvSpPr>
            <a:spLocks noGrp="1"/>
          </p:cNvSpPr>
          <p:nvPr>
            <p:ph type="sldNum" sz="quarter" idx="5"/>
          </p:nvPr>
        </p:nvSpPr>
        <p:spPr/>
        <p:txBody>
          <a:bodyPr/>
          <a:lstStyle/>
          <a:p>
            <a:fld id="{3E147707-1199-4B4D-A513-E7951907E50C}" type="slidenum">
              <a:rPr lang="en-US" smtClean="0"/>
              <a:t>8</a:t>
            </a:fld>
            <a:endParaRPr lang="en-US"/>
          </a:p>
        </p:txBody>
      </p:sp>
    </p:spTree>
    <p:extLst>
      <p:ext uri="{BB962C8B-B14F-4D97-AF65-F5344CB8AC3E}">
        <p14:creationId xmlns:p14="http://schemas.microsoft.com/office/powerpoint/2010/main" val="96354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environment can </a:t>
            </a:r>
            <a:r>
              <a:rPr lang="en-US"/>
              <a:t>be utilized </a:t>
            </a:r>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9</a:t>
            </a:fld>
            <a:endParaRPr lang="en-US" dirty="0"/>
          </a:p>
        </p:txBody>
      </p:sp>
    </p:spTree>
    <p:extLst>
      <p:ext uri="{BB962C8B-B14F-4D97-AF65-F5344CB8AC3E}">
        <p14:creationId xmlns:p14="http://schemas.microsoft.com/office/powerpoint/2010/main" val="129364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7894837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94957668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57677908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239836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1359015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21331840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04084336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88640113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93167086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375380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9414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95534130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0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88060848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4588226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8" name="Footer Placeholder 7"/>
          <p:cNvSpPr>
            <a:spLocks noGrp="1"/>
          </p:cNvSpPr>
          <p:nvPr>
            <p:ph type="ftr" sz="quarter" idx="11"/>
          </p:nvPr>
        </p:nvSpPr>
        <p:spPr/>
        <p:txBody>
          <a:bodyPr/>
          <a:lstStyle/>
          <a:p>
            <a:r>
              <a:rPr lang="en-US"/>
              <a:t>CONTOSO ALL-HANDS</a:t>
            </a:r>
            <a:endParaRPr lang="en-US" dirty="0"/>
          </a:p>
        </p:txBody>
      </p:sp>
      <p:sp>
        <p:nvSpPr>
          <p:cNvPr id="9" name="Slide Number Placeholder 8"/>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04165917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7/26/2023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03050708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3" name="Footer Placeholder 2"/>
          <p:cNvSpPr>
            <a:spLocks noGrp="1"/>
          </p:cNvSpPr>
          <p:nvPr>
            <p:ph type="ftr" sz="quarter" idx="11"/>
          </p:nvPr>
        </p:nvSpPr>
        <p:spPr/>
        <p:txBody>
          <a:bodyPr/>
          <a:lstStyle/>
          <a:p>
            <a:r>
              <a:rPr lang="en-US"/>
              <a:t>CONTOSO ALL-HANDS</a:t>
            </a:r>
            <a:endParaRPr lang="en-US" dirty="0"/>
          </a:p>
        </p:txBody>
      </p:sp>
      <p:sp>
        <p:nvSpPr>
          <p:cNvPr id="4" name="Slide Number Placeholder 3"/>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0174683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68828096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48392230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7/26/2023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CONTOSO ALL-HANDS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536437362"/>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Lst>
  <p:hf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ADCE7A-5E56-4C8E-B245-E2EEDA79C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1DD14-953E-786D-C1D3-D4D16CF44F55}"/>
              </a:ext>
            </a:extLst>
          </p:cNvPr>
          <p:cNvSpPr>
            <a:spLocks noGrp="1"/>
          </p:cNvSpPr>
          <p:nvPr>
            <p:ph type="title"/>
          </p:nvPr>
        </p:nvSpPr>
        <p:spPr>
          <a:xfrm>
            <a:off x="657225" y="4537711"/>
            <a:ext cx="10844965" cy="1062990"/>
          </a:xfrm>
        </p:spPr>
        <p:txBody>
          <a:bodyPr vert="horz" lIns="91440" tIns="45720" rIns="91440" bIns="45720" rtlCol="0" anchor="b">
            <a:normAutofit/>
          </a:bodyPr>
          <a:lstStyle/>
          <a:p>
            <a:pPr>
              <a:spcBef>
                <a:spcPct val="0"/>
              </a:spcBef>
            </a:pPr>
            <a:r>
              <a:rPr lang="en-US" sz="3400" spc="300">
                <a:solidFill>
                  <a:srgbClr val="FFFFFF"/>
                </a:solidFill>
              </a:rPr>
              <a:t>STAR  </a:t>
            </a:r>
            <a:br>
              <a:rPr lang="en-US" sz="3400" spc="300">
                <a:solidFill>
                  <a:srgbClr val="FFFFFF"/>
                </a:solidFill>
              </a:rPr>
            </a:br>
            <a:r>
              <a:rPr lang="en-US" sz="3400">
                <a:solidFill>
                  <a:srgbClr val="FFFFFF"/>
                </a:solidFill>
              </a:rPr>
              <a:t>Overview</a:t>
            </a:r>
          </a:p>
        </p:txBody>
      </p:sp>
      <p:sp>
        <p:nvSpPr>
          <p:cNvPr id="3" name="Text Placeholder 2">
            <a:extLst>
              <a:ext uri="{FF2B5EF4-FFF2-40B4-BE49-F238E27FC236}">
                <a16:creationId xmlns:a16="http://schemas.microsoft.com/office/drawing/2014/main" id="{45A6033B-BDCA-210D-D02A-5DF9CFAB4A19}"/>
              </a:ext>
            </a:extLst>
          </p:cNvPr>
          <p:cNvSpPr>
            <a:spLocks noGrp="1"/>
          </p:cNvSpPr>
          <p:nvPr>
            <p:ph type="body" sz="quarter" idx="12"/>
          </p:nvPr>
        </p:nvSpPr>
        <p:spPr>
          <a:xfrm>
            <a:off x="657225" y="5600700"/>
            <a:ext cx="10844965" cy="546320"/>
          </a:xfrm>
        </p:spPr>
        <p:txBody>
          <a:bodyPr vert="horz" lIns="91440" tIns="45720" rIns="91440" bIns="45720" rtlCol="0">
            <a:normAutofit/>
          </a:bodyPr>
          <a:lstStyle/>
          <a:p>
            <a:pPr marL="0" indent="0" algn="ctr">
              <a:buNone/>
            </a:pPr>
            <a:r>
              <a:rPr lang="en-US" sz="1800">
                <a:solidFill>
                  <a:srgbClr val="FFFFFF"/>
                </a:solidFill>
              </a:rPr>
              <a:t>7-25-2023</a:t>
            </a:r>
          </a:p>
        </p:txBody>
      </p:sp>
      <p:sp>
        <p:nvSpPr>
          <p:cNvPr id="26" name="Rectangle 25">
            <a:extLst>
              <a:ext uri="{FF2B5EF4-FFF2-40B4-BE49-F238E27FC236}">
                <a16:creationId xmlns:a16="http://schemas.microsoft.com/office/drawing/2014/main" id="{027A2F77-6BCE-423F-9C06-5D6A1FFE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10668000" cy="339090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732C8BE-61DC-A858-136D-E258270F2902}"/>
              </a:ext>
            </a:extLst>
          </p:cNvPr>
          <p:cNvPicPr>
            <a:picLocks noChangeAspect="1"/>
          </p:cNvPicPr>
          <p:nvPr/>
        </p:nvPicPr>
        <p:blipFill>
          <a:blip r:embed="rId3"/>
          <a:stretch>
            <a:fillRect/>
          </a:stretch>
        </p:blipFill>
        <p:spPr>
          <a:xfrm>
            <a:off x="4760782" y="1103182"/>
            <a:ext cx="2651386" cy="2651386"/>
          </a:xfrm>
          <a:prstGeom prst="rect">
            <a:avLst/>
          </a:prstGeom>
        </p:spPr>
      </p:pic>
      <p:sp>
        <p:nvSpPr>
          <p:cNvPr id="28" name="Rectangle 27">
            <a:extLst>
              <a:ext uri="{FF2B5EF4-FFF2-40B4-BE49-F238E27FC236}">
                <a16:creationId xmlns:a16="http://schemas.microsoft.com/office/drawing/2014/main" id="{20CB201F-BC0A-4D22-B7C7-230F82F61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021" y="797778"/>
            <a:ext cx="10528908" cy="3262195"/>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434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90D2141-139A-3546-F702-BA5E199F487F}"/>
              </a:ext>
            </a:extLst>
          </p:cNvPr>
          <p:cNvPicPr>
            <a:picLocks noChangeAspect="1"/>
          </p:cNvPicPr>
          <p:nvPr/>
        </p:nvPicPr>
        <p:blipFill>
          <a:blip r:embed="rId2"/>
          <a:stretch>
            <a:fillRect/>
          </a:stretch>
        </p:blipFill>
        <p:spPr>
          <a:xfrm>
            <a:off x="263531" y="1214757"/>
            <a:ext cx="11309230" cy="2129492"/>
          </a:xfrm>
          <a:prstGeom prst="rect">
            <a:avLst/>
          </a:prstGeom>
        </p:spPr>
      </p:pic>
      <p:sp>
        <p:nvSpPr>
          <p:cNvPr id="2" name="Title 1">
            <a:extLst>
              <a:ext uri="{FF2B5EF4-FFF2-40B4-BE49-F238E27FC236}">
                <a16:creationId xmlns:a16="http://schemas.microsoft.com/office/drawing/2014/main" id="{3DBFAE76-DF43-BC20-C1E3-8B77C01713B8}"/>
              </a:ext>
            </a:extLst>
          </p:cNvPr>
          <p:cNvSpPr>
            <a:spLocks noGrp="1"/>
          </p:cNvSpPr>
          <p:nvPr>
            <p:ph type="title"/>
          </p:nvPr>
        </p:nvSpPr>
        <p:spPr>
          <a:xfrm>
            <a:off x="741266" y="78682"/>
            <a:ext cx="10353761" cy="1326321"/>
          </a:xfrm>
        </p:spPr>
        <p:txBody>
          <a:bodyPr/>
          <a:lstStyle/>
          <a:p>
            <a:r>
              <a:rPr lang="en-US" dirty="0"/>
              <a:t>live Environment </a:t>
            </a:r>
          </a:p>
        </p:txBody>
      </p:sp>
      <p:pic>
        <p:nvPicPr>
          <p:cNvPr id="9" name="Graphic 8" descr="Magnifying glass outline">
            <a:extLst>
              <a:ext uri="{FF2B5EF4-FFF2-40B4-BE49-F238E27FC236}">
                <a16:creationId xmlns:a16="http://schemas.microsoft.com/office/drawing/2014/main" id="{FB86E8FB-EE97-BD4A-4220-9D850A5ABC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60" y="1027906"/>
            <a:ext cx="1614242" cy="1614242"/>
          </a:xfrm>
          <a:prstGeom prst="rect">
            <a:avLst/>
          </a:prstGeom>
        </p:spPr>
      </p:pic>
      <p:sp>
        <p:nvSpPr>
          <p:cNvPr id="10" name="Rectangle 9">
            <a:extLst>
              <a:ext uri="{FF2B5EF4-FFF2-40B4-BE49-F238E27FC236}">
                <a16:creationId xmlns:a16="http://schemas.microsoft.com/office/drawing/2014/main" id="{A13FA3D7-1792-8044-D314-AA0C8EACB207}"/>
              </a:ext>
            </a:extLst>
          </p:cNvPr>
          <p:cNvSpPr/>
          <p:nvPr/>
        </p:nvSpPr>
        <p:spPr>
          <a:xfrm>
            <a:off x="3303917" y="1954499"/>
            <a:ext cx="552090" cy="3105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33DCF9-0479-1FEE-BFC4-FA61CF087BF5}"/>
              </a:ext>
            </a:extLst>
          </p:cNvPr>
          <p:cNvSpPr/>
          <p:nvPr/>
        </p:nvSpPr>
        <p:spPr>
          <a:xfrm>
            <a:off x="5357003" y="3900877"/>
            <a:ext cx="3692106" cy="1492370"/>
          </a:xfrm>
          <a:prstGeom prst="rect">
            <a:avLst/>
          </a:prstGeom>
          <a:solidFill>
            <a:srgbClr val="FF0000"/>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Live Environment will be indicated as the red “New Request” button and in the Filter Bar.</a:t>
            </a:r>
          </a:p>
        </p:txBody>
      </p:sp>
      <p:cxnSp>
        <p:nvCxnSpPr>
          <p:cNvPr id="15" name="Connector: Elbow 14">
            <a:extLst>
              <a:ext uri="{FF2B5EF4-FFF2-40B4-BE49-F238E27FC236}">
                <a16:creationId xmlns:a16="http://schemas.microsoft.com/office/drawing/2014/main" id="{941453E0-1B2A-B3DD-F63B-B0294430FCFE}"/>
              </a:ext>
            </a:extLst>
          </p:cNvPr>
          <p:cNvCxnSpPr>
            <a:cxnSpLocks/>
            <a:endCxn id="13" idx="1"/>
          </p:cNvCxnSpPr>
          <p:nvPr/>
        </p:nvCxnSpPr>
        <p:spPr>
          <a:xfrm>
            <a:off x="1440611" y="2449902"/>
            <a:ext cx="3916392" cy="2197160"/>
          </a:xfrm>
          <a:prstGeom prst="bentConnector3">
            <a:avLst>
              <a:gd name="adj1" fmla="val 24229"/>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074C586-F726-AB6F-C761-73B7B200D98B}"/>
              </a:ext>
            </a:extLst>
          </p:cNvPr>
          <p:cNvCxnSpPr>
            <a:stCxn id="10" idx="2"/>
            <a:endCxn id="13" idx="1"/>
          </p:cNvCxnSpPr>
          <p:nvPr/>
        </p:nvCxnSpPr>
        <p:spPr>
          <a:xfrm>
            <a:off x="3579962" y="2265050"/>
            <a:ext cx="1777041" cy="2382012"/>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916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DE5A-7EB3-209A-C736-095A614744C6}"/>
              </a:ext>
            </a:extLst>
          </p:cNvPr>
          <p:cNvSpPr>
            <a:spLocks noGrp="1"/>
          </p:cNvSpPr>
          <p:nvPr>
            <p:ph type="title"/>
          </p:nvPr>
        </p:nvSpPr>
        <p:spPr>
          <a:xfrm>
            <a:off x="6446377" y="193963"/>
            <a:ext cx="5487005" cy="1326321"/>
          </a:xfrm>
        </p:spPr>
        <p:txBody>
          <a:bodyPr/>
          <a:lstStyle/>
          <a:p>
            <a:r>
              <a:rPr lang="en-US" dirty="0"/>
              <a:t>Create a star</a:t>
            </a:r>
          </a:p>
        </p:txBody>
      </p:sp>
      <p:pic>
        <p:nvPicPr>
          <p:cNvPr id="9" name="Picture 8" descr="Graphical user interface, application&#10;&#10;Description automatically generated">
            <a:extLst>
              <a:ext uri="{FF2B5EF4-FFF2-40B4-BE49-F238E27FC236}">
                <a16:creationId xmlns:a16="http://schemas.microsoft.com/office/drawing/2014/main" id="{FE15F325-EAB2-BF1C-4D0F-A0F972AF63C0}"/>
              </a:ext>
            </a:extLst>
          </p:cNvPr>
          <p:cNvPicPr>
            <a:picLocks noChangeAspect="1"/>
          </p:cNvPicPr>
          <p:nvPr/>
        </p:nvPicPr>
        <p:blipFill>
          <a:blip r:embed="rId2"/>
          <a:stretch>
            <a:fillRect/>
          </a:stretch>
        </p:blipFill>
        <p:spPr>
          <a:xfrm>
            <a:off x="0" y="0"/>
            <a:ext cx="6011114" cy="6858000"/>
          </a:xfrm>
          <a:prstGeom prst="rect">
            <a:avLst/>
          </a:prstGeom>
        </p:spPr>
      </p:pic>
      <p:sp>
        <p:nvSpPr>
          <p:cNvPr id="11" name="TextBox 10">
            <a:extLst>
              <a:ext uri="{FF2B5EF4-FFF2-40B4-BE49-F238E27FC236}">
                <a16:creationId xmlns:a16="http://schemas.microsoft.com/office/drawing/2014/main" id="{E08D97A6-5CE9-37E6-5C22-198D0C0E830C}"/>
              </a:ext>
            </a:extLst>
          </p:cNvPr>
          <p:cNvSpPr txBox="1"/>
          <p:nvPr/>
        </p:nvSpPr>
        <p:spPr>
          <a:xfrm>
            <a:off x="6180888" y="1373635"/>
            <a:ext cx="5487005" cy="5355312"/>
          </a:xfrm>
          <a:prstGeom prst="rect">
            <a:avLst/>
          </a:prstGeom>
          <a:noFill/>
        </p:spPr>
        <p:txBody>
          <a:bodyPr wrap="square">
            <a:spAutoFit/>
          </a:bodyPr>
          <a:lstStyle/>
          <a:p>
            <a:pPr marR="0" lvl="0">
              <a:spcBef>
                <a:spcPts val="10"/>
              </a:spcBef>
              <a:spcAft>
                <a:spcPts val="0"/>
              </a:spcAft>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Ensure requestor information is correct and modify as necessary.</a:t>
            </a:r>
          </a:p>
          <a:p>
            <a:pPr marR="0" lvl="0">
              <a:spcBef>
                <a:spcPts val="10"/>
              </a:spcBef>
              <a:spcAft>
                <a:spcPts val="0"/>
              </a:spcAft>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Ensure appropriate selection is entered for submitting to City, County or higher. </a:t>
            </a:r>
          </a:p>
          <a:p>
            <a:pPr>
              <a:spcBef>
                <a:spcPts val="10"/>
              </a:spcBef>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Select a location option.</a:t>
            </a:r>
          </a:p>
          <a:p>
            <a:pPr>
              <a:spcBef>
                <a:spcPts val="10"/>
              </a:spcBef>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“Saved Location” or “New Location” if delivery of resources is requested.</a:t>
            </a:r>
          </a:p>
          <a:p>
            <a:pPr>
              <a:spcBef>
                <a:spcPts val="10"/>
              </a:spcBef>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Ensure address, city, state, and zip code are filled out.</a:t>
            </a:r>
          </a:p>
          <a:p>
            <a:pPr>
              <a:spcBef>
                <a:spcPts val="10"/>
              </a:spcBef>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Point of Contact: Ensure all applicable information is filled out.</a:t>
            </a:r>
          </a:p>
          <a:p>
            <a:pPr>
              <a:spcBef>
                <a:spcPts val="10"/>
              </a:spcBef>
              <a:buClr>
                <a:srgbClr val="4D4D4F"/>
              </a:buClr>
              <a:buSzPts val="900"/>
              <a:tabLst>
                <a:tab pos="405130" algn="l"/>
                <a:tab pos="405765" algn="l"/>
              </a:tabLst>
            </a:pPr>
            <a:endParaRPr lang="en-US" spc="-10" dirty="0">
              <a:latin typeface="Times New Roman" panose="02020603050405020304" pitchFamily="18" charset="0"/>
              <a:ea typeface="Gadugi" panose="020B0502040204020203" pitchFamily="34" charset="0"/>
            </a:endParaRPr>
          </a:p>
          <a:p>
            <a:pPr>
              <a:spcBef>
                <a:spcPts val="10"/>
              </a:spcBef>
              <a:buClr>
                <a:srgbClr val="4D4D4F"/>
              </a:buClr>
              <a:buSzPts val="900"/>
              <a:tabLst>
                <a:tab pos="405130" algn="l"/>
                <a:tab pos="405765" algn="l"/>
              </a:tabLst>
            </a:pPr>
            <a:r>
              <a:rPr lang="en-US" spc="-10" dirty="0">
                <a:latin typeface="Times New Roman" panose="02020603050405020304" pitchFamily="18" charset="0"/>
                <a:ea typeface="Gadugi" panose="020B0502040204020203" pitchFamily="34" charset="0"/>
              </a:rPr>
              <a:t>Once completed, select the right arrow at the bottom of the page to advance to the next section.</a:t>
            </a:r>
          </a:p>
          <a:p>
            <a:pPr marL="285750" indent="-285750">
              <a:spcBef>
                <a:spcPts val="10"/>
              </a:spcBef>
              <a:buClr>
                <a:srgbClr val="4D4D4F"/>
              </a:buClr>
              <a:buSzPts val="900"/>
              <a:buFont typeface="Courier New" panose="02070309020205020404" pitchFamily="49" charset="0"/>
              <a:buChar char="o"/>
              <a:tabLst>
                <a:tab pos="405130" algn="l"/>
                <a:tab pos="405765" algn="l"/>
              </a:tabLst>
            </a:pPr>
            <a:endParaRPr lang="en-US" spc="-10" dirty="0">
              <a:latin typeface="Times New Roman" panose="02020603050405020304" pitchFamily="18" charset="0"/>
              <a:ea typeface="Gadugi" panose="020B0502040204020203" pitchFamily="34" charset="0"/>
            </a:endParaRPr>
          </a:p>
        </p:txBody>
      </p:sp>
    </p:spTree>
    <p:extLst>
      <p:ext uri="{BB962C8B-B14F-4D97-AF65-F5344CB8AC3E}">
        <p14:creationId xmlns:p14="http://schemas.microsoft.com/office/powerpoint/2010/main" val="252976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DE5A-7EB3-209A-C736-095A614744C6}"/>
              </a:ext>
            </a:extLst>
          </p:cNvPr>
          <p:cNvSpPr>
            <a:spLocks noGrp="1"/>
          </p:cNvSpPr>
          <p:nvPr>
            <p:ph type="title"/>
          </p:nvPr>
        </p:nvSpPr>
        <p:spPr>
          <a:xfrm>
            <a:off x="6446377" y="193963"/>
            <a:ext cx="5487005" cy="1326321"/>
          </a:xfrm>
        </p:spPr>
        <p:txBody>
          <a:bodyPr/>
          <a:lstStyle/>
          <a:p>
            <a:r>
              <a:rPr lang="en-US" dirty="0"/>
              <a:t>Request Description</a:t>
            </a:r>
          </a:p>
        </p:txBody>
      </p:sp>
      <p:sp>
        <p:nvSpPr>
          <p:cNvPr id="11" name="TextBox 10">
            <a:extLst>
              <a:ext uri="{FF2B5EF4-FFF2-40B4-BE49-F238E27FC236}">
                <a16:creationId xmlns:a16="http://schemas.microsoft.com/office/drawing/2014/main" id="{E08D97A6-5CE9-37E6-5C22-198D0C0E830C}"/>
              </a:ext>
            </a:extLst>
          </p:cNvPr>
          <p:cNvSpPr txBox="1"/>
          <p:nvPr/>
        </p:nvSpPr>
        <p:spPr>
          <a:xfrm>
            <a:off x="6268528" y="1520284"/>
            <a:ext cx="5487005" cy="5121787"/>
          </a:xfrm>
          <a:prstGeom prst="rect">
            <a:avLst/>
          </a:prstGeom>
          <a:noFill/>
        </p:spPr>
        <p:txBody>
          <a:bodyPr wrap="square">
            <a:spAutoFit/>
          </a:bodyPr>
          <a:lstStyle/>
          <a:p>
            <a:pPr marR="124460" lvl="0">
              <a:spcBef>
                <a:spcPts val="200"/>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Request</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Title, Brief Description of request, and who or what the request is for. No additional information is required.</a:t>
            </a:r>
          </a:p>
          <a:p>
            <a:pPr marR="124460" lvl="0">
              <a:spcBef>
                <a:spcPts val="200"/>
              </a:spcBef>
              <a:spcAft>
                <a:spcPts val="0"/>
              </a:spcAft>
              <a:buClr>
                <a:srgbClr val="4D4D4F"/>
              </a:buClr>
              <a:buSzPts val="900"/>
              <a:tabLst>
                <a:tab pos="405765" algn="l"/>
                <a:tab pos="406400" algn="l"/>
              </a:tabLst>
            </a:pP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0">
              <a:lnSpc>
                <a:spcPts val="1190"/>
              </a:lnSpc>
              <a:spcBef>
                <a:spcPts val="0"/>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Quantity</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Provide # of resources</a:t>
            </a:r>
            <a:r>
              <a:rPr lang="en-US" sz="1400" spc="-5" dirty="0">
                <a:effectLst/>
                <a:latin typeface="Times New Roman" panose="02020603050405020304" pitchFamily="18" charset="0"/>
                <a:ea typeface="Gadugi" panose="020B0502040204020203" pitchFamily="34" charset="0"/>
                <a:cs typeface="Gadugi" panose="020B0502040204020203" pitchFamily="34" charset="0"/>
              </a:rPr>
              <a:t> </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needed.</a:t>
            </a:r>
          </a:p>
          <a:p>
            <a:pPr marR="0" lvl="0">
              <a:lnSpc>
                <a:spcPts val="1190"/>
              </a:lnSpc>
              <a:spcBef>
                <a:spcPts val="0"/>
              </a:spcBef>
              <a:spcAft>
                <a:spcPts val="0"/>
              </a:spcAft>
              <a:buClr>
                <a:srgbClr val="4D4D4F"/>
              </a:buClr>
              <a:buSzPts val="900"/>
              <a:tabLst>
                <a:tab pos="405765" algn="l"/>
                <a:tab pos="406400" algn="l"/>
              </a:tabLst>
            </a:pP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0">
              <a:spcBef>
                <a:spcPts val="5"/>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Date</a:t>
            </a:r>
            <a:r>
              <a:rPr lang="en-US" sz="1400" spc="-20" dirty="0">
                <a:effectLst/>
                <a:latin typeface="Gadugi" panose="020B0502040204020203" pitchFamily="34" charset="0"/>
                <a:ea typeface="Gadugi" panose="020B0502040204020203" pitchFamily="34" charset="0"/>
                <a:cs typeface="Gadugi" panose="020B0502040204020203" pitchFamily="34" charset="0"/>
              </a:rPr>
              <a:t>   </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Select the date and time resource or service is needed. This is NOT the date the STAR was created.</a:t>
            </a:r>
          </a:p>
          <a:p>
            <a:pPr marR="0" lvl="0">
              <a:spcBef>
                <a:spcPts val="5"/>
              </a:spcBef>
              <a:spcAft>
                <a:spcPts val="0"/>
              </a:spcAft>
              <a:buClr>
                <a:srgbClr val="4D4D4F"/>
              </a:buClr>
              <a:buSzPts val="900"/>
              <a:tabLst>
                <a:tab pos="405765" algn="l"/>
                <a:tab pos="406400" algn="l"/>
              </a:tabLst>
            </a:pP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0">
              <a:spcBef>
                <a:spcPts val="0"/>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For How Long</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Provide length of time resource is required, can</a:t>
            </a:r>
            <a:r>
              <a:rPr lang="en-US" sz="1400" spc="-45" dirty="0">
                <a:effectLst/>
                <a:latin typeface="Times New Roman" panose="02020603050405020304" pitchFamily="18" charset="0"/>
                <a:ea typeface="Gadugi" panose="020B0502040204020203" pitchFamily="34" charset="0"/>
                <a:cs typeface="Gadugi" panose="020B0502040204020203" pitchFamily="34" charset="0"/>
              </a:rPr>
              <a:t> </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be:</a:t>
            </a: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1">
              <a:lnSpc>
                <a:spcPts val="1215"/>
              </a:lnSpc>
              <a:spcBef>
                <a:spcPts val="5"/>
              </a:spcBef>
              <a:spcAft>
                <a:spcPts val="0"/>
              </a:spcAft>
              <a:buClr>
                <a:srgbClr val="4D4D4F"/>
              </a:buClr>
              <a:buSzPts val="900"/>
              <a:tabLst>
                <a:tab pos="862965" algn="l"/>
                <a:tab pos="863600" algn="l"/>
              </a:tabLst>
            </a:pPr>
            <a:r>
              <a:rPr lang="en-US" sz="1400" b="1" i="1" dirty="0">
                <a:effectLst/>
                <a:latin typeface="Times New Roman" panose="02020603050405020304" pitchFamily="18" charset="0"/>
                <a:ea typeface="Courier New" panose="02070309020205020404" pitchFamily="49" charset="0"/>
                <a:cs typeface="Gadugi" panose="020B0502040204020203" pitchFamily="34" charset="0"/>
              </a:rPr>
              <a:t>Consumable</a:t>
            </a:r>
            <a:r>
              <a:rPr lang="en-US" sz="1400" i="1" dirty="0">
                <a:effectLst/>
                <a:latin typeface="Times New Roman" panose="02020603050405020304" pitchFamily="18" charset="0"/>
                <a:ea typeface="Courier New" panose="02070309020205020404" pitchFamily="49" charset="0"/>
                <a:cs typeface="Gadugi" panose="020B0502040204020203" pitchFamily="34" charset="0"/>
              </a:rPr>
              <a:t>: </a:t>
            </a:r>
            <a:r>
              <a:rPr lang="en-US" sz="1400" dirty="0">
                <a:effectLst/>
                <a:latin typeface="Times New Roman" panose="02020603050405020304" pitchFamily="18" charset="0"/>
                <a:ea typeface="Courier New" panose="02070309020205020404" pitchFamily="49" charset="0"/>
                <a:cs typeface="Gadugi" panose="020B0502040204020203" pitchFamily="34" charset="0"/>
              </a:rPr>
              <a:t>Resource will be consumed / not returned (i.e., personnel, bottled water, paper</a:t>
            </a:r>
            <a:r>
              <a:rPr lang="en-US" sz="1400" spc="-70" dirty="0">
                <a:effectLst/>
                <a:latin typeface="Times New Roman" panose="02020603050405020304" pitchFamily="18" charset="0"/>
                <a:ea typeface="Courier New" panose="02070309020205020404" pitchFamily="49" charset="0"/>
                <a:cs typeface="Gadugi" panose="020B0502040204020203" pitchFamily="34" charset="0"/>
              </a:rPr>
              <a:t> </a:t>
            </a:r>
            <a:r>
              <a:rPr lang="en-US" sz="1400" dirty="0">
                <a:effectLst/>
                <a:latin typeface="Times New Roman" panose="02020603050405020304" pitchFamily="18" charset="0"/>
                <a:ea typeface="Courier New" panose="02070309020205020404" pitchFamily="49" charset="0"/>
                <a:cs typeface="Gadugi" panose="020B0502040204020203" pitchFamily="34" charset="0"/>
              </a:rPr>
              <a:t>goods).</a:t>
            </a:r>
            <a:endParaRPr lang="en-US" sz="1400" dirty="0">
              <a:effectLst/>
              <a:latin typeface="Gadugi" panose="020B0502040204020203" pitchFamily="34" charset="0"/>
              <a:ea typeface="Courier New" panose="02070309020205020404" pitchFamily="49" charset="0"/>
              <a:cs typeface="Gadugi" panose="020B0502040204020203" pitchFamily="34" charset="0"/>
            </a:endParaRPr>
          </a:p>
          <a:p>
            <a:pPr marR="662940" lvl="1">
              <a:lnSpc>
                <a:spcPct val="96000"/>
              </a:lnSpc>
              <a:spcBef>
                <a:spcPts val="0"/>
              </a:spcBef>
              <a:spcAft>
                <a:spcPts val="0"/>
              </a:spcAft>
              <a:buClr>
                <a:srgbClr val="4D4D4F"/>
              </a:buClr>
              <a:buSzPts val="900"/>
              <a:tabLst>
                <a:tab pos="862965" algn="l"/>
                <a:tab pos="863600" algn="l"/>
              </a:tabLst>
            </a:pPr>
            <a:r>
              <a:rPr lang="en-US" sz="1400" b="1" i="1" dirty="0" err="1">
                <a:effectLst/>
                <a:latin typeface="Times New Roman" panose="02020603050405020304" pitchFamily="18" charset="0"/>
                <a:ea typeface="Courier New" panose="02070309020205020404" pitchFamily="49" charset="0"/>
                <a:cs typeface="Gadugi" panose="020B0502040204020203" pitchFamily="34" charset="0"/>
              </a:rPr>
              <a:t>Demob</a:t>
            </a:r>
            <a:r>
              <a:rPr lang="en-US" sz="1400" b="1" i="1" dirty="0">
                <a:effectLst/>
                <a:latin typeface="Times New Roman" panose="02020603050405020304" pitchFamily="18" charset="0"/>
                <a:ea typeface="Courier New" panose="02070309020205020404" pitchFamily="49" charset="0"/>
                <a:cs typeface="Gadugi" panose="020B0502040204020203" pitchFamily="34" charset="0"/>
              </a:rPr>
              <a:t> / Returnable Resource</a:t>
            </a:r>
            <a:r>
              <a:rPr lang="en-US" sz="1400" i="1" dirty="0">
                <a:effectLst/>
                <a:latin typeface="Times New Roman" panose="02020603050405020304" pitchFamily="18" charset="0"/>
                <a:ea typeface="Courier New" panose="02070309020205020404" pitchFamily="49" charset="0"/>
                <a:cs typeface="Gadugi" panose="020B0502040204020203" pitchFamily="34" charset="0"/>
              </a:rPr>
              <a:t>: </a:t>
            </a:r>
            <a:r>
              <a:rPr lang="en-US" sz="1400" dirty="0">
                <a:effectLst/>
                <a:latin typeface="Times New Roman" panose="02020603050405020304" pitchFamily="18" charset="0"/>
                <a:ea typeface="Courier New" panose="02070309020205020404" pitchFamily="49" charset="0"/>
                <a:cs typeface="Gadugi" panose="020B0502040204020203" pitchFamily="34" charset="0"/>
              </a:rPr>
              <a:t>Resource will be demobilized when no longer needed and returned to appropriate</a:t>
            </a:r>
            <a:r>
              <a:rPr lang="en-US" sz="1400" spc="5" dirty="0">
                <a:effectLst/>
                <a:latin typeface="Times New Roman" panose="02020603050405020304" pitchFamily="18" charset="0"/>
                <a:ea typeface="Courier New" panose="02070309020205020404" pitchFamily="49" charset="0"/>
                <a:cs typeface="Gadugi" panose="020B0502040204020203" pitchFamily="34" charset="0"/>
              </a:rPr>
              <a:t> </a:t>
            </a:r>
            <a:r>
              <a:rPr lang="en-US" sz="1400" dirty="0">
                <a:effectLst/>
                <a:latin typeface="Times New Roman" panose="02020603050405020304" pitchFamily="18" charset="0"/>
                <a:ea typeface="Courier New" panose="02070309020205020404" pitchFamily="49" charset="0"/>
                <a:cs typeface="Gadugi" panose="020B0502040204020203" pitchFamily="34" charset="0"/>
              </a:rPr>
              <a:t>location/vendor.</a:t>
            </a:r>
            <a:endParaRPr lang="en-US" sz="1400" dirty="0">
              <a:effectLst/>
              <a:latin typeface="Gadugi" panose="020B0502040204020203" pitchFamily="34" charset="0"/>
              <a:ea typeface="Courier New" panose="02070309020205020404" pitchFamily="49" charset="0"/>
              <a:cs typeface="Gadugi" panose="020B0502040204020203" pitchFamily="34" charset="0"/>
            </a:endParaRPr>
          </a:p>
          <a:p>
            <a:pPr marL="1205865" marR="0">
              <a:spcBef>
                <a:spcPts val="55"/>
              </a:spcBef>
              <a:spcAft>
                <a:spcPts val="0"/>
              </a:spcAft>
            </a:pPr>
            <a:r>
              <a:rPr lang="en-US" sz="1400" dirty="0">
                <a:effectLst/>
                <a:latin typeface="Times New Roman" panose="02020603050405020304" pitchFamily="18" charset="0"/>
                <a:ea typeface="Gadugi" panose="020B0502040204020203" pitchFamily="34" charset="0"/>
                <a:cs typeface="Gadugi" panose="020B0502040204020203" pitchFamily="34" charset="0"/>
              </a:rPr>
              <a:t>- If you do not know the length of time the resource is needed, leave the date filed blank.</a:t>
            </a:r>
            <a:endParaRPr lang="en-US" sz="1400" dirty="0">
              <a:effectLst/>
              <a:latin typeface="Gadugi" panose="020B0502040204020203" pitchFamily="34" charset="0"/>
              <a:ea typeface="Gadugi" panose="020B0502040204020203" pitchFamily="34" charset="0"/>
              <a:cs typeface="Gadugi" panose="020B0502040204020203" pitchFamily="34" charset="0"/>
            </a:endParaRPr>
          </a:p>
          <a:p>
            <a:pPr marR="113030" lvl="0">
              <a:spcBef>
                <a:spcPts val="600"/>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Request Description</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Provide details of resource/service requested (see below).</a:t>
            </a:r>
          </a:p>
          <a:p>
            <a:pPr marR="113030" lvl="0">
              <a:spcBef>
                <a:spcPts val="600"/>
              </a:spcBef>
              <a:spcAft>
                <a:spcPts val="0"/>
              </a:spcAft>
              <a:buClr>
                <a:srgbClr val="4D4D4F"/>
              </a:buClr>
              <a:buSzPts val="900"/>
              <a:tabLst>
                <a:tab pos="405765" algn="l"/>
                <a:tab pos="406400" algn="l"/>
              </a:tabLst>
            </a:pP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0">
              <a:lnSpc>
                <a:spcPts val="1190"/>
              </a:lnSpc>
              <a:spcBef>
                <a:spcPts val="0"/>
              </a:spcBef>
              <a:spcAft>
                <a:spcPts val="0"/>
              </a:spcAft>
              <a:buClr>
                <a:srgbClr val="4D4D4F"/>
              </a:buClr>
              <a:buSzPts val="900"/>
              <a:tabLst>
                <a:tab pos="405765" algn="l"/>
                <a:tab pos="406400" algn="l"/>
              </a:tabLst>
            </a:pPr>
            <a:r>
              <a:rPr lang="en-US" sz="1400" b="1" spc="-20" dirty="0">
                <a:effectLst/>
                <a:latin typeface="Times New Roman" panose="02020603050405020304" pitchFamily="18" charset="0"/>
                <a:ea typeface="Gadugi" panose="020B0502040204020203" pitchFamily="34" charset="0"/>
                <a:cs typeface="Gadugi" panose="020B0502040204020203" pitchFamily="34" charset="0"/>
              </a:rPr>
              <a:t>Justification</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 Why is the resource/service</a:t>
            </a:r>
            <a:r>
              <a:rPr lang="en-US" sz="1400" spc="-30" dirty="0">
                <a:effectLst/>
                <a:latin typeface="Times New Roman" panose="02020603050405020304" pitchFamily="18" charset="0"/>
                <a:ea typeface="Gadugi" panose="020B0502040204020203" pitchFamily="34" charset="0"/>
                <a:cs typeface="Gadugi" panose="020B0502040204020203" pitchFamily="34" charset="0"/>
              </a:rPr>
              <a:t> </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needed.</a:t>
            </a:r>
          </a:p>
          <a:p>
            <a:pPr marR="0" lvl="0">
              <a:lnSpc>
                <a:spcPts val="1190"/>
              </a:lnSpc>
              <a:spcBef>
                <a:spcPts val="0"/>
              </a:spcBef>
              <a:spcAft>
                <a:spcPts val="0"/>
              </a:spcAft>
              <a:buClr>
                <a:srgbClr val="4D4D4F"/>
              </a:buClr>
              <a:buSzPts val="900"/>
              <a:tabLst>
                <a:tab pos="405765" algn="l"/>
                <a:tab pos="406400" algn="l"/>
              </a:tabLst>
            </a:pP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R="0" lvl="0">
              <a:spcBef>
                <a:spcPts val="5"/>
              </a:spcBef>
              <a:spcAft>
                <a:spcPts val="0"/>
              </a:spcAft>
              <a:buClr>
                <a:srgbClr val="4D4D4F"/>
              </a:buClr>
              <a:buSzPts val="900"/>
              <a:tabLst>
                <a:tab pos="405130" algn="l"/>
                <a:tab pos="405765" algn="l"/>
              </a:tabLst>
            </a:pPr>
            <a:r>
              <a:rPr lang="en-US" sz="1400" spc="-20" dirty="0">
                <a:effectLst/>
                <a:latin typeface="Times New Roman" panose="02020603050405020304" pitchFamily="18" charset="0"/>
                <a:ea typeface="Gadugi" panose="020B0502040204020203" pitchFamily="34" charset="0"/>
                <a:cs typeface="Gadugi" panose="020B0502040204020203" pitchFamily="34" charset="0"/>
              </a:rPr>
              <a:t>Once completed, select the right arrow at the bottom of the page to advance to the next</a:t>
            </a:r>
            <a:r>
              <a:rPr lang="en-US" sz="1400" spc="-35" dirty="0">
                <a:effectLst/>
                <a:latin typeface="Times New Roman" panose="02020603050405020304" pitchFamily="18" charset="0"/>
                <a:ea typeface="Gadugi" panose="020B0502040204020203" pitchFamily="34" charset="0"/>
                <a:cs typeface="Gadugi" panose="020B0502040204020203" pitchFamily="34" charset="0"/>
              </a:rPr>
              <a:t> </a:t>
            </a:r>
            <a:r>
              <a:rPr lang="en-US" sz="1400" spc="-20" dirty="0">
                <a:effectLst/>
                <a:latin typeface="Times New Roman" panose="02020603050405020304" pitchFamily="18" charset="0"/>
                <a:ea typeface="Gadugi" panose="020B0502040204020203" pitchFamily="34" charset="0"/>
                <a:cs typeface="Gadugi" panose="020B0502040204020203" pitchFamily="34" charset="0"/>
              </a:rPr>
              <a:t>section.</a:t>
            </a:r>
            <a:endParaRPr lang="en-US" sz="1400" spc="-20" dirty="0">
              <a:effectLst/>
              <a:latin typeface="Gadugi" panose="020B0502040204020203" pitchFamily="34" charset="0"/>
              <a:ea typeface="Gadugi" panose="020B0502040204020203" pitchFamily="34" charset="0"/>
              <a:cs typeface="Gadugi" panose="020B0502040204020203" pitchFamily="34" charset="0"/>
            </a:endParaRPr>
          </a:p>
          <a:p>
            <a:pPr marL="285750" indent="-285750">
              <a:spcBef>
                <a:spcPts val="10"/>
              </a:spcBef>
              <a:buClr>
                <a:srgbClr val="4D4D4F"/>
              </a:buClr>
              <a:buSzPts val="900"/>
              <a:buFont typeface="Courier New" panose="02070309020205020404" pitchFamily="49" charset="0"/>
              <a:buChar char="o"/>
              <a:tabLst>
                <a:tab pos="405130" algn="l"/>
                <a:tab pos="405765" algn="l"/>
              </a:tabLst>
            </a:pPr>
            <a:endParaRPr lang="en-US" spc="-10" dirty="0">
              <a:latin typeface="Times New Roman" panose="02020603050405020304" pitchFamily="18" charset="0"/>
              <a:ea typeface="Gadugi" panose="020B0502040204020203" pitchFamily="34" charset="0"/>
            </a:endParaRPr>
          </a:p>
        </p:txBody>
      </p:sp>
      <p:pic>
        <p:nvPicPr>
          <p:cNvPr id="4" name="Picture 3" descr="Text&#10;&#10;Description automatically generated with low confidence">
            <a:extLst>
              <a:ext uri="{FF2B5EF4-FFF2-40B4-BE49-F238E27FC236}">
                <a16:creationId xmlns:a16="http://schemas.microsoft.com/office/drawing/2014/main" id="{153E30CA-4666-4BCC-B613-AF3AAA8EBE29}"/>
              </a:ext>
            </a:extLst>
          </p:cNvPr>
          <p:cNvPicPr>
            <a:picLocks noChangeAspect="1"/>
          </p:cNvPicPr>
          <p:nvPr/>
        </p:nvPicPr>
        <p:blipFill>
          <a:blip r:embed="rId2"/>
          <a:stretch>
            <a:fillRect/>
          </a:stretch>
        </p:blipFill>
        <p:spPr>
          <a:xfrm>
            <a:off x="0" y="0"/>
            <a:ext cx="5735272" cy="6858000"/>
          </a:xfrm>
          <a:prstGeom prst="rect">
            <a:avLst/>
          </a:prstGeom>
        </p:spPr>
      </p:pic>
    </p:spTree>
    <p:extLst>
      <p:ext uri="{BB962C8B-B14F-4D97-AF65-F5344CB8AC3E}">
        <p14:creationId xmlns:p14="http://schemas.microsoft.com/office/powerpoint/2010/main" val="1215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DE5A-7EB3-209A-C736-095A614744C6}"/>
              </a:ext>
            </a:extLst>
          </p:cNvPr>
          <p:cNvSpPr>
            <a:spLocks noGrp="1"/>
          </p:cNvSpPr>
          <p:nvPr>
            <p:ph type="title"/>
          </p:nvPr>
        </p:nvSpPr>
        <p:spPr>
          <a:xfrm>
            <a:off x="6778886" y="193962"/>
            <a:ext cx="5487005" cy="1326321"/>
          </a:xfrm>
        </p:spPr>
        <p:txBody>
          <a:bodyPr/>
          <a:lstStyle/>
          <a:p>
            <a:r>
              <a:rPr lang="en-US" dirty="0"/>
              <a:t>Review</a:t>
            </a:r>
          </a:p>
        </p:txBody>
      </p:sp>
      <p:pic>
        <p:nvPicPr>
          <p:cNvPr id="5" name="Picture 4" descr="Graphical user interface, text, application, email&#10;&#10;Description automatically generated">
            <a:extLst>
              <a:ext uri="{FF2B5EF4-FFF2-40B4-BE49-F238E27FC236}">
                <a16:creationId xmlns:a16="http://schemas.microsoft.com/office/drawing/2014/main" id="{E26D2275-E0EF-AAC9-F25D-0255CBBFBC6B}"/>
              </a:ext>
            </a:extLst>
          </p:cNvPr>
          <p:cNvPicPr>
            <a:picLocks noChangeAspect="1"/>
          </p:cNvPicPr>
          <p:nvPr/>
        </p:nvPicPr>
        <p:blipFill>
          <a:blip r:embed="rId2"/>
          <a:stretch>
            <a:fillRect/>
          </a:stretch>
        </p:blipFill>
        <p:spPr>
          <a:xfrm>
            <a:off x="162226" y="267854"/>
            <a:ext cx="4156669" cy="5181601"/>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775BAAB3-6C32-D026-9DCA-5AD3EC3EB549}"/>
              </a:ext>
            </a:extLst>
          </p:cNvPr>
          <p:cNvPicPr>
            <a:picLocks noChangeAspect="1"/>
          </p:cNvPicPr>
          <p:nvPr/>
        </p:nvPicPr>
        <p:blipFill>
          <a:blip r:embed="rId3"/>
          <a:stretch>
            <a:fillRect/>
          </a:stretch>
        </p:blipFill>
        <p:spPr>
          <a:xfrm>
            <a:off x="2690153" y="536165"/>
            <a:ext cx="4058429" cy="6169435"/>
          </a:xfrm>
          <a:prstGeom prst="rect">
            <a:avLst/>
          </a:prstGeom>
        </p:spPr>
      </p:pic>
      <p:sp>
        <p:nvSpPr>
          <p:cNvPr id="10" name="Rectangle 4">
            <a:extLst>
              <a:ext uri="{FF2B5EF4-FFF2-40B4-BE49-F238E27FC236}">
                <a16:creationId xmlns:a16="http://schemas.microsoft.com/office/drawing/2014/main" id="{50F45148-AA02-DFBC-0507-390BE812465F}"/>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04813" algn="l"/>
                <a:tab pos="406400" algn="l"/>
              </a:tabLst>
            </a:pPr>
            <a:r>
              <a:rPr kumimoji="0" lang="en-US" altLang="en-US" sz="1000" b="0" i="0" u="none" strike="noStrike" cap="none" normalizeH="0" baseline="0">
                <a:ln>
                  <a:noFill/>
                </a:ln>
                <a:solidFill>
                  <a:schemeClr val="tx1"/>
                </a:solidFill>
                <a:effectLst/>
                <a:latin typeface="Times New Roman" panose="02020603050405020304" pitchFamily="18" charset="0"/>
                <a:ea typeface="Gadugi" panose="020B0502040204020203" pitchFamily="34" charset="0"/>
                <a:cs typeface="Times New Roman" panose="02020603050405020304" pitchFamily="18" charset="0"/>
              </a:rPr>
              <a:t>Review all fields for accuracy</a:t>
            </a:r>
            <a:r>
              <a:rPr kumimoji="0" lang="en-US" altLang="en-US" sz="1000" b="0" i="0" u="sng" strike="noStrike" cap="none" normalizeH="0" baseline="0">
                <a:ln>
                  <a:noFill/>
                </a:ln>
                <a:solidFill>
                  <a:srgbClr val="008080"/>
                </a:solidFill>
                <a:effectLst/>
                <a:latin typeface="Times New Roman" panose="02020603050405020304" pitchFamily="18" charset="0"/>
                <a:ea typeface="Gadugi" panose="020B0502040204020203" pitchFamily="34" charset="0"/>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91B3A4B7-CC56-90AC-BC14-295B695DB80E}"/>
              </a:ext>
            </a:extLst>
          </p:cNvPr>
          <p:cNvSpPr>
            <a:spLocks noChangeArrowheads="1"/>
          </p:cNvSpPr>
          <p:nvPr/>
        </p:nvSpPr>
        <p:spPr bwMode="auto">
          <a:xfrm>
            <a:off x="7926501" y="2272435"/>
            <a:ext cx="36674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04813" algn="l"/>
                <a:tab pos="4064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Gadugi" panose="020B0502040204020203" pitchFamily="34" charset="0"/>
                <a:cs typeface="Times New Roman" panose="02020603050405020304" pitchFamily="18" charset="0"/>
              </a:rPr>
              <a:t>Review all fields for accuracy.</a:t>
            </a:r>
          </a:p>
          <a:p>
            <a:pPr marL="0" marR="0" lvl="0" indent="0" algn="l" defTabSz="914400" rtl="0" eaLnBrk="0" fontAlgn="base" latinLnBrk="0" hangingPunct="0">
              <a:lnSpc>
                <a:spcPct val="100000"/>
              </a:lnSpc>
              <a:spcBef>
                <a:spcPct val="0"/>
              </a:spcBef>
              <a:spcAft>
                <a:spcPct val="0"/>
              </a:spcAft>
              <a:buClrTx/>
              <a:buSzTx/>
              <a:tabLst>
                <a:tab pos="404813" algn="l"/>
                <a:tab pos="40640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ea typeface="Gadugi" panose="020B050204020402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04813" algn="l"/>
                <a:tab pos="4064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Gadugi" panose="020B0502040204020203" pitchFamily="34" charset="0"/>
                <a:cs typeface="Times New Roman" panose="02020603050405020304" pitchFamily="18" charset="0"/>
              </a:rPr>
              <a:t>Type your name in the “Requestor Signature Box”, this will populate new fields below for routing.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6" name="Picture 2" descr="Remote Learning Information - Washington Irving School #4">
            <a:extLst>
              <a:ext uri="{FF2B5EF4-FFF2-40B4-BE49-F238E27FC236}">
                <a16:creationId xmlns:a16="http://schemas.microsoft.com/office/drawing/2014/main" id="{7343EB52-CB8D-A95C-BF5A-115DC19A4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850" y="5449455"/>
            <a:ext cx="1620550" cy="104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8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DE5A-7EB3-209A-C736-095A614744C6}"/>
              </a:ext>
            </a:extLst>
          </p:cNvPr>
          <p:cNvSpPr>
            <a:spLocks noGrp="1"/>
          </p:cNvSpPr>
          <p:nvPr>
            <p:ph type="title"/>
          </p:nvPr>
        </p:nvSpPr>
        <p:spPr>
          <a:xfrm>
            <a:off x="5900164" y="142990"/>
            <a:ext cx="5487005" cy="1326321"/>
          </a:xfrm>
        </p:spPr>
        <p:txBody>
          <a:bodyPr/>
          <a:lstStyle/>
          <a:p>
            <a:r>
              <a:rPr lang="en-US" dirty="0"/>
              <a:t>Route and Submit</a:t>
            </a:r>
          </a:p>
        </p:txBody>
      </p:sp>
      <p:sp>
        <p:nvSpPr>
          <p:cNvPr id="12" name="Rectangle 5">
            <a:extLst>
              <a:ext uri="{FF2B5EF4-FFF2-40B4-BE49-F238E27FC236}">
                <a16:creationId xmlns:a16="http://schemas.microsoft.com/office/drawing/2014/main" id="{91B3A4B7-CC56-90AC-BC14-295B695DB80E}"/>
              </a:ext>
            </a:extLst>
          </p:cNvPr>
          <p:cNvSpPr>
            <a:spLocks noChangeArrowheads="1"/>
          </p:cNvSpPr>
          <p:nvPr/>
        </p:nvSpPr>
        <p:spPr bwMode="auto">
          <a:xfrm>
            <a:off x="7926501" y="3041876"/>
            <a:ext cx="36674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4813" algn="l"/>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04813" algn="l"/>
                <a:tab pos="4064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Gadugi" panose="020B0502040204020203"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8AE2216A-9F78-6F77-46C2-1415177BC555}"/>
              </a:ext>
            </a:extLst>
          </p:cNvPr>
          <p:cNvPicPr>
            <a:picLocks noChangeAspect="1"/>
          </p:cNvPicPr>
          <p:nvPr/>
        </p:nvPicPr>
        <p:blipFill>
          <a:blip r:embed="rId2"/>
          <a:stretch>
            <a:fillRect/>
          </a:stretch>
        </p:blipFill>
        <p:spPr>
          <a:xfrm>
            <a:off x="0" y="45"/>
            <a:ext cx="4936253" cy="6858000"/>
          </a:xfrm>
          <a:prstGeom prst="rect">
            <a:avLst/>
          </a:prstGeom>
        </p:spPr>
      </p:pic>
      <p:sp>
        <p:nvSpPr>
          <p:cNvPr id="8" name="Rectangle 2">
            <a:extLst>
              <a:ext uri="{FF2B5EF4-FFF2-40B4-BE49-F238E27FC236}">
                <a16:creationId xmlns:a16="http://schemas.microsoft.com/office/drawing/2014/main" id="{34A29E8D-5F8D-DC96-4CE6-23FC59CE3CF8}"/>
              </a:ext>
            </a:extLst>
          </p:cNvPr>
          <p:cNvSpPr>
            <a:spLocks noChangeArrowheads="1"/>
          </p:cNvSpPr>
          <p:nvPr/>
        </p:nvSpPr>
        <p:spPr bwMode="auto">
          <a:xfrm>
            <a:off x="5236234" y="1380556"/>
            <a:ext cx="6814867" cy="506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6272" tIns="50784" rIns="92046" bIns="0" numCol="1" anchor="ctr" anchorCtr="0" compatLnSpc="1">
            <a:prstTxWarp prst="textNoShape">
              <a:avLst/>
            </a:prstTxWarp>
            <a:spAutoFit/>
          </a:bodyPr>
          <a:lstStyle>
            <a:lvl1pPr eaLnBrk="0" fontAlgn="base" hangingPunct="0">
              <a:spcBef>
                <a:spcPct val="0"/>
              </a:spcBef>
              <a:spcAft>
                <a:spcPct val="0"/>
              </a:spcAft>
              <a:tabLst>
                <a:tab pos="863600" algn="l"/>
              </a:tabLst>
              <a:defRPr>
                <a:solidFill>
                  <a:schemeClr val="tx1"/>
                </a:solidFill>
                <a:latin typeface="Arial" panose="020B0604020202020204" pitchFamily="34" charset="0"/>
              </a:defRPr>
            </a:lvl1pPr>
            <a:lvl2pPr eaLnBrk="0" fontAlgn="base" hangingPunct="0">
              <a:spcBef>
                <a:spcPct val="0"/>
              </a:spcBef>
              <a:spcAft>
                <a:spcPct val="0"/>
              </a:spcAft>
              <a:tabLst>
                <a:tab pos="863600" algn="l"/>
              </a:tabLst>
              <a:defRPr>
                <a:solidFill>
                  <a:schemeClr val="tx1"/>
                </a:solidFill>
                <a:latin typeface="Arial" panose="020B0604020202020204" pitchFamily="34" charset="0"/>
              </a:defRPr>
            </a:lvl2pPr>
            <a:lvl3pPr eaLnBrk="0" fontAlgn="base" hangingPunct="0">
              <a:spcBef>
                <a:spcPct val="0"/>
              </a:spcBef>
              <a:spcAft>
                <a:spcPct val="0"/>
              </a:spcAft>
              <a:tabLst>
                <a:tab pos="863600" algn="l"/>
              </a:tabLst>
              <a:defRPr>
                <a:solidFill>
                  <a:schemeClr val="tx1"/>
                </a:solidFill>
                <a:latin typeface="Arial" panose="020B0604020202020204" pitchFamily="34" charset="0"/>
              </a:defRPr>
            </a:lvl3pPr>
            <a:lvl4pPr eaLnBrk="0" fontAlgn="base" hangingPunct="0">
              <a:spcBef>
                <a:spcPct val="0"/>
              </a:spcBef>
              <a:spcAft>
                <a:spcPct val="0"/>
              </a:spcAft>
              <a:tabLst>
                <a:tab pos="863600" algn="l"/>
              </a:tabLst>
              <a:defRPr>
                <a:solidFill>
                  <a:schemeClr val="tx1"/>
                </a:solidFill>
                <a:latin typeface="Arial" panose="020B0604020202020204" pitchFamily="34" charset="0"/>
              </a:defRPr>
            </a:lvl4pPr>
            <a:lvl5pPr eaLnBrk="0" fontAlgn="base" hangingPunct="0">
              <a:spcBef>
                <a:spcPct val="0"/>
              </a:spcBef>
              <a:spcAft>
                <a:spcPct val="0"/>
              </a:spcAft>
              <a:tabLst>
                <a:tab pos="863600" algn="l"/>
              </a:tabLst>
              <a:defRPr>
                <a:solidFill>
                  <a:schemeClr val="tx1"/>
                </a:solidFill>
                <a:latin typeface="Arial" panose="020B0604020202020204" pitchFamily="34" charset="0"/>
              </a:defRPr>
            </a:lvl5pPr>
            <a:lvl6pPr eaLnBrk="0" fontAlgn="base" hangingPunct="0">
              <a:spcBef>
                <a:spcPct val="0"/>
              </a:spcBef>
              <a:spcAft>
                <a:spcPct val="0"/>
              </a:spcAft>
              <a:tabLst>
                <a:tab pos="863600" algn="l"/>
              </a:tabLst>
              <a:defRPr>
                <a:solidFill>
                  <a:schemeClr val="tx1"/>
                </a:solidFill>
                <a:latin typeface="Arial" panose="020B0604020202020204" pitchFamily="34" charset="0"/>
              </a:defRPr>
            </a:lvl6pPr>
            <a:lvl7pPr eaLnBrk="0" fontAlgn="base" hangingPunct="0">
              <a:spcBef>
                <a:spcPct val="0"/>
              </a:spcBef>
              <a:spcAft>
                <a:spcPct val="0"/>
              </a:spcAft>
              <a:tabLst>
                <a:tab pos="863600" algn="l"/>
              </a:tabLst>
              <a:defRPr>
                <a:solidFill>
                  <a:schemeClr val="tx1"/>
                </a:solidFill>
                <a:latin typeface="Arial" panose="020B0604020202020204" pitchFamily="34" charset="0"/>
              </a:defRPr>
            </a:lvl7pPr>
            <a:lvl8pPr eaLnBrk="0" fontAlgn="base" hangingPunct="0">
              <a:spcBef>
                <a:spcPct val="0"/>
              </a:spcBef>
              <a:spcAft>
                <a:spcPct val="0"/>
              </a:spcAft>
              <a:tabLst>
                <a:tab pos="863600" algn="l"/>
              </a:tabLst>
              <a:defRPr>
                <a:solidFill>
                  <a:schemeClr val="tx1"/>
                </a:solidFill>
                <a:latin typeface="Arial" panose="020B0604020202020204" pitchFamily="34" charset="0"/>
              </a:defRPr>
            </a:lvl8pPr>
            <a:lvl9pPr eaLnBrk="0" fontAlgn="base" hangingPunct="0">
              <a:spcBef>
                <a:spcPct val="0"/>
              </a:spcBef>
              <a:spcAft>
                <a:spcPct val="0"/>
              </a:spcAft>
              <a:tabLst>
                <a:tab pos="8636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Enter your first and last name in “Requestor Signature” block. Date and time with auto-populate.</a:t>
            </a:r>
          </a:p>
          <a:p>
            <a:pPr marL="0" marR="0" lvl="0" indent="0" defTabSz="914400" rtl="0" eaLnBrk="0" fontAlgn="base" latinLnBrk="0" hangingPunct="0">
              <a:lnSpc>
                <a:spcPct val="100000"/>
              </a:lnSpc>
              <a:spcBef>
                <a:spcPct val="0"/>
              </a:spcBef>
              <a:spcAft>
                <a:spcPct val="0"/>
              </a:spcAft>
              <a:buClrTx/>
              <a:buSzTx/>
              <a:tabLst>
                <a:tab pos="863600" algn="l"/>
              </a:tabLst>
            </a:pPr>
            <a:endParaRPr kumimoji="0" lang="en-US" altLang="en-US" sz="140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Departments may only route to “Fill Locally.” </a:t>
            </a: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Cities may “Fill Locally” or, if the resource is not available at the City level, “Route to County.”</a:t>
            </a:r>
          </a:p>
          <a:p>
            <a:pPr marL="0" marR="0" lvl="0" indent="0" defTabSz="914400" rtl="0" eaLnBrk="0" fontAlgn="base" latinLnBrk="0" hangingPunct="0">
              <a:lnSpc>
                <a:spcPct val="100000"/>
              </a:lnSpc>
              <a:spcBef>
                <a:spcPct val="0"/>
              </a:spcBef>
              <a:spcAft>
                <a:spcPct val="0"/>
              </a:spcAft>
              <a:buClrTx/>
              <a:buSzTx/>
              <a:tabLst>
                <a:tab pos="863600" algn="l"/>
              </a:tabLst>
            </a:pPr>
            <a:endParaRPr lang="en-US" altLang="en-US" sz="1400" dirty="0">
              <a:latin typeface="Times New Roman" panose="02020603050405020304" pitchFamily="18" charset="0"/>
              <a:ea typeface="Gadugi" panose="020B0502040204020203"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Counties may “Fill at County” or “Route to DDC.”</a:t>
            </a:r>
          </a:p>
          <a:p>
            <a:pPr marL="0" marR="0" lvl="0" indent="0" defTabSz="914400" rtl="0" eaLnBrk="0" fontAlgn="base" latinLnBrk="0" hangingPunct="0">
              <a:lnSpc>
                <a:spcPct val="100000"/>
              </a:lnSpc>
              <a:spcBef>
                <a:spcPct val="0"/>
              </a:spcBef>
              <a:spcAft>
                <a:spcPct val="0"/>
              </a:spcAft>
              <a:buClrTx/>
              <a:buSzTx/>
              <a:tabLst>
                <a:tab pos="863600" algn="l"/>
              </a:tabLst>
            </a:pPr>
            <a:endParaRPr lang="en-US" altLang="en-US" sz="1400" dirty="0">
              <a:latin typeface="Times New Roman" panose="02020603050405020304" pitchFamily="18" charset="0"/>
              <a:ea typeface="Gadugi" panose="020B0502040204020203"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1"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STAR Status</a:t>
            </a:r>
            <a:endParaRPr kumimoji="0" lang="en-US" altLang="en-US" sz="140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Upon Selection of routing option, STAR will automatically move to “Working” Status.</a:t>
            </a:r>
            <a:endParaRPr kumimoji="0" lang="en-US" altLang="en-US" sz="140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Change the status to routing. </a:t>
            </a:r>
          </a:p>
          <a:p>
            <a:pPr marL="0" marR="0" lvl="0" indent="0" defTabSz="914400" rtl="0" eaLnBrk="0" fontAlgn="base" latinLnBrk="0" hangingPunct="0">
              <a:lnSpc>
                <a:spcPct val="100000"/>
              </a:lnSpc>
              <a:spcBef>
                <a:spcPct val="0"/>
              </a:spcBef>
              <a:spcAft>
                <a:spcPct val="0"/>
              </a:spcAft>
              <a:buClrTx/>
              <a:buSzTx/>
              <a:tabLst>
                <a:tab pos="863600" algn="l"/>
              </a:tabLst>
            </a:pPr>
            <a:endParaRPr kumimoji="0" lang="en-US" altLang="en-US" sz="1400" b="1" i="0" u="none" strike="noStrike" cap="none" normalizeH="0" baseline="0" dirty="0">
              <a:ln>
                <a:noFill/>
              </a:ln>
              <a:effectLst/>
              <a:ea typeface="Gadugi" panose="020B0502040204020203" pitchFamily="34" charset="0"/>
              <a:cs typeface="Gadugi" panose="020B0502040204020203" pitchFamily="34" charset="0"/>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1"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Responsible Entity</a:t>
            </a:r>
            <a:endParaRPr kumimoji="0" lang="en-US" altLang="en-US" sz="1400" b="1" i="0" u="none" strike="noStrike" cap="none" normalizeH="0" baseline="0" dirty="0">
              <a:ln>
                <a:noFill/>
              </a:ln>
              <a:effectLst/>
              <a:ea typeface="Gadugi" panose="020B0502040204020203" pitchFamily="34" charset="0"/>
              <a:cs typeface="Gadugi" panose="020B0502040204020203" pitchFamily="34" charset="0"/>
            </a:endParaRPr>
          </a:p>
          <a:p>
            <a:pPr marR="0" lvl="1" defTabSz="914400" rtl="0" eaLnBrk="0" fontAlgn="base" latinLnBrk="0" hangingPunct="0">
              <a:lnSpc>
                <a:spcPct val="100000"/>
              </a:lnSpc>
              <a:spcBef>
                <a:spcPct val="0"/>
              </a:spcBef>
              <a:spcAft>
                <a:spcPct val="0"/>
              </a:spcAft>
              <a:buClr>
                <a:srgbClr val="4D4D4F"/>
              </a:buClr>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From the drop-down box on the left, select the appropriate position to work the STAR. </a:t>
            </a:r>
          </a:p>
          <a:p>
            <a:pPr marR="0" lvl="1" defTabSz="914400" rtl="0" eaLnBrk="0" fontAlgn="base" latinLnBrk="0" hangingPunct="0">
              <a:lnSpc>
                <a:spcPct val="100000"/>
              </a:lnSpc>
              <a:spcBef>
                <a:spcPct val="0"/>
              </a:spcBef>
              <a:spcAft>
                <a:spcPct val="0"/>
              </a:spcAft>
              <a:buClr>
                <a:srgbClr val="4D4D4F"/>
              </a:buClr>
              <a:buSzTx/>
              <a:tabLst>
                <a:tab pos="863600" algn="l"/>
              </a:tabLst>
            </a:pPr>
            <a:endPar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endParaRPr>
          </a:p>
          <a:p>
            <a:pPr marR="0" lvl="1" defTabSz="914400" rtl="0" eaLnBrk="0" fontAlgn="base" latinLnBrk="0" hangingPunct="0">
              <a:lnSpc>
                <a:spcPct val="100000"/>
              </a:lnSpc>
              <a:spcBef>
                <a:spcPct val="0"/>
              </a:spcBef>
              <a:spcAft>
                <a:spcPct val="0"/>
              </a:spcAft>
              <a:buClr>
                <a:srgbClr val="4D4D4F"/>
              </a:buClr>
              <a:buSzTx/>
              <a:tabLst>
                <a:tab pos="863600" algn="l"/>
              </a:tabLst>
            </a:pPr>
            <a:r>
              <a:rPr kumimoji="0" lang="en-US" altLang="en-US" sz="1400" b="0"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Once selected, utilize the right-side arrow to move the selected position over to the “Send” field at the right.</a:t>
            </a:r>
          </a:p>
          <a:p>
            <a:pPr marR="0" lvl="1" defTabSz="914400" rtl="0" eaLnBrk="0" fontAlgn="base" latinLnBrk="0" hangingPunct="0">
              <a:lnSpc>
                <a:spcPct val="100000"/>
              </a:lnSpc>
              <a:spcBef>
                <a:spcPct val="0"/>
              </a:spcBef>
              <a:spcAft>
                <a:spcPct val="0"/>
              </a:spcAft>
              <a:buClr>
                <a:srgbClr val="4D4D4F"/>
              </a:buClr>
              <a:buSzTx/>
              <a:tabLst>
                <a:tab pos="863600" algn="l"/>
              </a:tabLst>
            </a:pPr>
            <a:endParaRPr kumimoji="0" lang="en-US" altLang="en-US" sz="1400" b="1" i="0" u="none" strike="noStrike" cap="none" normalizeH="0" baseline="0" dirty="0">
              <a:ln>
                <a:noFill/>
              </a:ln>
              <a:effectLst/>
              <a:ea typeface="Gadugi" panose="020B0502040204020203" pitchFamily="34" charset="0"/>
              <a:cs typeface="Gadugi" panose="020B0502040204020203" pitchFamily="34" charset="0"/>
            </a:endParaRPr>
          </a:p>
          <a:p>
            <a:pPr marL="0" marR="0" lvl="0" indent="0" defTabSz="914400" rtl="0" eaLnBrk="0" fontAlgn="base" latinLnBrk="0" hangingPunct="0">
              <a:lnSpc>
                <a:spcPct val="100000"/>
              </a:lnSpc>
              <a:spcBef>
                <a:spcPct val="0"/>
              </a:spcBef>
              <a:spcAft>
                <a:spcPct val="0"/>
              </a:spcAft>
              <a:buClrTx/>
              <a:buSzTx/>
              <a:tabLst>
                <a:tab pos="863600" algn="l"/>
              </a:tabLst>
            </a:pPr>
            <a:r>
              <a:rPr kumimoji="0" lang="en-US" altLang="en-US" sz="1400" b="1" i="0" u="none" strike="noStrike" cap="none" normalizeH="0" baseline="0" dirty="0">
                <a:ln>
                  <a:noFill/>
                </a:ln>
                <a:effectLst/>
                <a:latin typeface="Times New Roman" panose="02020603050405020304" pitchFamily="18" charset="0"/>
                <a:ea typeface="Gadugi" panose="020B0502040204020203" pitchFamily="34" charset="0"/>
                <a:cs typeface="Times New Roman" panose="02020603050405020304" pitchFamily="18" charset="0"/>
              </a:rPr>
              <a:t>Submit: Once all fields have been reviewed for accuracy, click “Submit” (bottom right) to finish the STAR Submission.</a:t>
            </a:r>
            <a:endParaRPr kumimoji="0" lang="en-US" altLang="en-US" sz="1400" b="1" i="0" u="none" strike="noStrike" cap="none" normalizeH="0" baseline="0" dirty="0">
              <a:ln>
                <a:noFill/>
              </a:ln>
              <a:effectLst/>
              <a:ea typeface="Gadugi" panose="020B0502040204020203" pitchFamily="34" charset="0"/>
              <a:cs typeface="Gadug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63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533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8E851-DA2D-3DF0-2DCB-83D0521CED60}"/>
              </a:ext>
            </a:extLst>
          </p:cNvPr>
          <p:cNvSpPr txBox="1"/>
          <p:nvPr/>
        </p:nvSpPr>
        <p:spPr>
          <a:xfrm>
            <a:off x="6767789" y="1852123"/>
            <a:ext cx="4798142" cy="3153753"/>
          </a:xfrm>
          <a:prstGeom prst="rect">
            <a:avLst/>
          </a:prstGeom>
        </p:spPr>
        <p:txBody>
          <a:bodyPr vert="horz" lIns="91440" tIns="45720" rIns="91440" bIns="45720" rtlCol="0" anchor="b">
            <a:normAutofit lnSpcReduction="10000"/>
          </a:bodyPr>
          <a:lstStyle/>
          <a:p>
            <a:pPr>
              <a:spcBef>
                <a:spcPct val="0"/>
              </a:spcBef>
              <a:spcAft>
                <a:spcPts val="600"/>
              </a:spcAft>
            </a:pPr>
            <a:r>
              <a:rPr lang="en-US" sz="4800" b="0" i="0" kern="1200" dirty="0">
                <a:solidFill>
                  <a:srgbClr val="EBEBEB"/>
                </a:solidFill>
                <a:latin typeface="Century Schoolbook" panose="02040604050505020304" pitchFamily="18" charset="0"/>
                <a:ea typeface="+mj-ea"/>
                <a:cs typeface="+mj-cs"/>
              </a:rPr>
              <a:t>STAR BOARD</a:t>
            </a:r>
          </a:p>
          <a:p>
            <a:pPr>
              <a:spcBef>
                <a:spcPct val="0"/>
              </a:spcBef>
              <a:spcAft>
                <a:spcPts val="600"/>
              </a:spcAft>
            </a:pPr>
            <a:endParaRPr lang="en-US" sz="4800" b="0" i="0" kern="1200" dirty="0">
              <a:solidFill>
                <a:srgbClr val="EBEBEB"/>
              </a:solidFill>
              <a:latin typeface="Century Schoolbook" panose="02040604050505020304" pitchFamily="18" charset="0"/>
              <a:ea typeface="+mj-ea"/>
              <a:cs typeface="+mj-cs"/>
            </a:endParaRPr>
          </a:p>
          <a:p>
            <a:pPr>
              <a:spcBef>
                <a:spcPct val="0"/>
              </a:spcBef>
              <a:spcAft>
                <a:spcPts val="600"/>
              </a:spcAft>
            </a:pPr>
            <a:r>
              <a:rPr lang="en-US" sz="4800" b="0" i="0" kern="1200" dirty="0">
                <a:solidFill>
                  <a:srgbClr val="EBEBEB"/>
                </a:solidFill>
                <a:latin typeface="Century Schoolbook" panose="02040604050505020304" pitchFamily="18" charset="0"/>
                <a:ea typeface="+mj-ea"/>
                <a:cs typeface="+mj-cs"/>
              </a:rPr>
              <a:t>Routing Level Definitions</a:t>
            </a:r>
          </a:p>
        </p:txBody>
      </p:sp>
      <p:graphicFrame>
        <p:nvGraphicFramePr>
          <p:cNvPr id="3" name="Table 4">
            <a:extLst>
              <a:ext uri="{FF2B5EF4-FFF2-40B4-BE49-F238E27FC236}">
                <a16:creationId xmlns:a16="http://schemas.microsoft.com/office/drawing/2014/main" id="{6E246EF5-B478-91F9-8311-4111222458FF}"/>
              </a:ext>
            </a:extLst>
          </p:cNvPr>
          <p:cNvGraphicFramePr>
            <a:graphicFrameLocks noGrp="1"/>
          </p:cNvGraphicFramePr>
          <p:nvPr/>
        </p:nvGraphicFramePr>
        <p:xfrm>
          <a:off x="777240" y="662940"/>
          <a:ext cx="5657850" cy="5589268"/>
        </p:xfrm>
        <a:graphic>
          <a:graphicData uri="http://schemas.openxmlformats.org/drawingml/2006/table">
            <a:tbl>
              <a:tblPr firstRow="1" bandRow="1">
                <a:solidFill>
                  <a:schemeClr val="bg1">
                    <a:lumMod val="95000"/>
                  </a:schemeClr>
                </a:solidFill>
                <a:tableStyleId>{5C22544A-7EE6-4342-B048-85BDC9FD1C3A}</a:tableStyleId>
              </a:tblPr>
              <a:tblGrid>
                <a:gridCol w="1208884">
                  <a:extLst>
                    <a:ext uri="{9D8B030D-6E8A-4147-A177-3AD203B41FA5}">
                      <a16:colId xmlns:a16="http://schemas.microsoft.com/office/drawing/2014/main" val="2265066308"/>
                    </a:ext>
                  </a:extLst>
                </a:gridCol>
                <a:gridCol w="4448966">
                  <a:extLst>
                    <a:ext uri="{9D8B030D-6E8A-4147-A177-3AD203B41FA5}">
                      <a16:colId xmlns:a16="http://schemas.microsoft.com/office/drawing/2014/main" val="1750811240"/>
                    </a:ext>
                  </a:extLst>
                </a:gridCol>
              </a:tblGrid>
              <a:tr h="1000422">
                <a:tc>
                  <a:txBody>
                    <a:bodyPr/>
                    <a:lstStyle/>
                    <a:p>
                      <a:r>
                        <a:rPr lang="en-US" sz="1400" b="0" cap="none" spc="0" dirty="0">
                          <a:solidFill>
                            <a:schemeClr val="tx1"/>
                          </a:solidFill>
                          <a:latin typeface="Century Schoolbook" panose="02040604050505020304" pitchFamily="18" charset="0"/>
                        </a:rPr>
                        <a:t>Routing </a:t>
                      </a:r>
                    </a:p>
                  </a:txBody>
                  <a:tcPr marL="0" marR="148620" marT="106868" marB="148620"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tc>
                  <a:txBody>
                    <a:bodyPr/>
                    <a:lstStyle/>
                    <a:p>
                      <a:r>
                        <a:rPr lang="en-US" sz="1400" b="0" cap="none" spc="0" dirty="0">
                          <a:solidFill>
                            <a:schemeClr val="tx1"/>
                          </a:solidFill>
                          <a:latin typeface="Century Schoolbook" panose="02040604050505020304" pitchFamily="18" charset="0"/>
                        </a:rPr>
                        <a:t>The resource request is progressing through and on its way to the responsible party.</a:t>
                      </a:r>
                      <a:endParaRPr lang="en-US" sz="1400" b="0" cap="none" spc="0" dirty="0">
                        <a:solidFill>
                          <a:schemeClr val="tx1"/>
                        </a:solidFill>
                        <a:highlight>
                          <a:srgbClr val="FF0000"/>
                        </a:highlight>
                        <a:latin typeface="Century Schoolbook" panose="02040604050505020304" pitchFamily="18" charset="0"/>
                      </a:endParaRPr>
                    </a:p>
                  </a:txBody>
                  <a:tcPr marL="0" marR="148620" marT="106868" marB="148620"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extLst>
                  <a:ext uri="{0D108BD9-81ED-4DB2-BD59-A6C34878D82A}">
                    <a16:rowId xmlns:a16="http://schemas.microsoft.com/office/drawing/2014/main" val="2826127283"/>
                  </a:ext>
                </a:extLst>
              </a:tr>
              <a:tr h="1000422">
                <a:tc>
                  <a:txBody>
                    <a:bodyPr/>
                    <a:lstStyle/>
                    <a:p>
                      <a:r>
                        <a:rPr lang="en-US" sz="1400" cap="none" spc="0" dirty="0">
                          <a:solidFill>
                            <a:schemeClr val="tx1"/>
                          </a:solidFill>
                          <a:latin typeface="Century Schoolbook" panose="02040604050505020304" pitchFamily="18" charset="0"/>
                        </a:rPr>
                        <a:t>Working </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400" cap="none" spc="0" dirty="0">
                          <a:solidFill>
                            <a:schemeClr val="tx1"/>
                          </a:solidFill>
                          <a:latin typeface="Century Schoolbook" panose="02040604050505020304" pitchFamily="18" charset="0"/>
                        </a:rPr>
                        <a:t>A STAR is denoted as working after it arrives at the responsible party.</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459888939"/>
                  </a:ext>
                </a:extLst>
              </a:tr>
              <a:tr h="1294001">
                <a:tc>
                  <a:txBody>
                    <a:bodyPr/>
                    <a:lstStyle/>
                    <a:p>
                      <a:r>
                        <a:rPr lang="en-US" sz="1400" cap="none" spc="0">
                          <a:solidFill>
                            <a:schemeClr val="tx1"/>
                          </a:solidFill>
                          <a:latin typeface="Century Schoolbook" panose="02040604050505020304" pitchFamily="18" charset="0"/>
                        </a:rPr>
                        <a:t>Filled</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400" cap="none" spc="0" dirty="0">
                          <a:solidFill>
                            <a:schemeClr val="tx1"/>
                          </a:solidFill>
                          <a:latin typeface="Century Schoolbook" panose="02040604050505020304" pitchFamily="18" charset="0"/>
                        </a:rPr>
                        <a:t>Activities fulfilling the resource request are completed at the SOC level and every associated action has been marked as filled.</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23288007"/>
                  </a:ext>
                </a:extLst>
              </a:tr>
              <a:tr h="1000422">
                <a:tc>
                  <a:txBody>
                    <a:bodyPr/>
                    <a:lstStyle/>
                    <a:p>
                      <a:r>
                        <a:rPr lang="en-US" sz="1400" cap="none" spc="0">
                          <a:solidFill>
                            <a:schemeClr val="tx1"/>
                          </a:solidFill>
                          <a:latin typeface="Century Schoolbook" panose="02040604050505020304" pitchFamily="18" charset="0"/>
                        </a:rPr>
                        <a:t>Not Filled</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400" cap="none" spc="0">
                          <a:solidFill>
                            <a:schemeClr val="tx1"/>
                          </a:solidFill>
                          <a:latin typeface="Century Schoolbook" panose="02040604050505020304" pitchFamily="18" charset="0"/>
                        </a:rPr>
                        <a:t>The resource request is unable to be filled due to an external or internal factor.</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991975843"/>
                  </a:ext>
                </a:extLst>
              </a:tr>
              <a:tr h="1294001">
                <a:tc>
                  <a:txBody>
                    <a:bodyPr/>
                    <a:lstStyle/>
                    <a:p>
                      <a:r>
                        <a:rPr lang="en-US" sz="1400" cap="none" spc="0">
                          <a:solidFill>
                            <a:schemeClr val="tx1"/>
                          </a:solidFill>
                          <a:latin typeface="Century Schoolbook" panose="02040604050505020304" pitchFamily="18" charset="0"/>
                        </a:rPr>
                        <a:t>Canceled </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400" cap="none" spc="0" dirty="0">
                          <a:solidFill>
                            <a:schemeClr val="tx1"/>
                          </a:solidFill>
                          <a:latin typeface="Century Schoolbook" panose="02040604050505020304" pitchFamily="18" charset="0"/>
                        </a:rPr>
                        <a:t>The requested resource is no longer needed or has been acquired from a different source; no further action is required.</a:t>
                      </a:r>
                    </a:p>
                  </a:txBody>
                  <a:tcPr marL="0" marR="148620" marT="106868" marB="14862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02858935"/>
                  </a:ext>
                </a:extLst>
              </a:tr>
            </a:tbl>
          </a:graphicData>
        </a:graphic>
      </p:graphicFrame>
      <p:sp>
        <p:nvSpPr>
          <p:cNvPr id="6" name="TextBox 5">
            <a:extLst>
              <a:ext uri="{FF2B5EF4-FFF2-40B4-BE49-F238E27FC236}">
                <a16:creationId xmlns:a16="http://schemas.microsoft.com/office/drawing/2014/main" id="{38A23D58-EB7E-F19B-B636-41A757841A4A}"/>
              </a:ext>
            </a:extLst>
          </p:cNvPr>
          <p:cNvSpPr txBox="1"/>
          <p:nvPr/>
        </p:nvSpPr>
        <p:spPr>
          <a:xfrm>
            <a:off x="8742220" y="6514974"/>
            <a:ext cx="3191899" cy="246221"/>
          </a:xfrm>
          <a:prstGeom prst="rect">
            <a:avLst/>
          </a:prstGeom>
          <a:noFill/>
        </p:spPr>
        <p:txBody>
          <a:bodyPr wrap="none" rtlCol="0">
            <a:spAutoFit/>
          </a:bodyPr>
          <a:lstStyle/>
          <a:p>
            <a:pPr algn="r"/>
            <a:r>
              <a:rPr lang="en-US" sz="1000" spc="300">
                <a:solidFill>
                  <a:schemeClr val="bg1"/>
                </a:solidFill>
                <a:latin typeface="Work Sans" pitchFamily="2" charset="0"/>
                <a:ea typeface="Jost" pitchFamily="2" charset="0"/>
              </a:rPr>
              <a:t>WEBEOC BASIC USER TRAINING</a:t>
            </a:r>
          </a:p>
        </p:txBody>
      </p:sp>
    </p:spTree>
    <p:extLst>
      <p:ext uri="{BB962C8B-B14F-4D97-AF65-F5344CB8AC3E}">
        <p14:creationId xmlns:p14="http://schemas.microsoft.com/office/powerpoint/2010/main" val="9721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F10-7D93-4071-A6AF-098B68C91E4C}"/>
              </a:ext>
            </a:extLst>
          </p:cNvPr>
          <p:cNvSpPr>
            <a:spLocks noGrp="1"/>
          </p:cNvSpPr>
          <p:nvPr>
            <p:ph type="title"/>
          </p:nvPr>
        </p:nvSpPr>
        <p:spPr/>
        <p:txBody>
          <a:bodyPr/>
          <a:lstStyle/>
          <a:p>
            <a:r>
              <a:rPr lang="en-US" dirty="0"/>
              <a:t>State of Texas assistance request</a:t>
            </a:r>
          </a:p>
        </p:txBody>
      </p:sp>
      <p:sp>
        <p:nvSpPr>
          <p:cNvPr id="9" name="TextBox 8">
            <a:extLst>
              <a:ext uri="{FF2B5EF4-FFF2-40B4-BE49-F238E27FC236}">
                <a16:creationId xmlns:a16="http://schemas.microsoft.com/office/drawing/2014/main" id="{0EC78ADB-4161-C9E3-85F1-724CAAF96293}"/>
              </a:ext>
            </a:extLst>
          </p:cNvPr>
          <p:cNvSpPr txBox="1"/>
          <p:nvPr/>
        </p:nvSpPr>
        <p:spPr>
          <a:xfrm>
            <a:off x="5680364" y="674254"/>
            <a:ext cx="5264727"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Streamlines resource requests statewide</a:t>
            </a:r>
          </a:p>
          <a:p>
            <a:pPr marL="285750" indent="-285750">
              <a:buFont typeface="Arial" panose="020B0604020202020204" pitchFamily="34" charset="0"/>
              <a:buChar char="•"/>
            </a:pPr>
            <a:r>
              <a:rPr lang="en-US" dirty="0"/>
              <a:t>Star Web form allows submissions direct to DDC or SOC levels.</a:t>
            </a:r>
          </a:p>
        </p:txBody>
      </p:sp>
      <p:pic>
        <p:nvPicPr>
          <p:cNvPr id="11" name="Picture 10" descr="Diagram&#10;&#10;Description automatically generated">
            <a:extLst>
              <a:ext uri="{FF2B5EF4-FFF2-40B4-BE49-F238E27FC236}">
                <a16:creationId xmlns:a16="http://schemas.microsoft.com/office/drawing/2014/main" id="{AC9A3E88-ABD9-1BED-A11B-93F5848AC765}"/>
              </a:ext>
            </a:extLst>
          </p:cNvPr>
          <p:cNvPicPr>
            <a:picLocks noChangeAspect="1"/>
          </p:cNvPicPr>
          <p:nvPr/>
        </p:nvPicPr>
        <p:blipFill>
          <a:blip r:embed="rId3"/>
          <a:stretch>
            <a:fillRect/>
          </a:stretch>
        </p:blipFill>
        <p:spPr>
          <a:xfrm>
            <a:off x="368186" y="198387"/>
            <a:ext cx="4684105" cy="4811193"/>
          </a:xfrm>
          <a:prstGeom prst="rect">
            <a:avLst/>
          </a:prstGeom>
        </p:spPr>
      </p:pic>
      <p:pic>
        <p:nvPicPr>
          <p:cNvPr id="13" name="Picture 12" descr="Logo&#10;&#10;Description automatically generated">
            <a:extLst>
              <a:ext uri="{FF2B5EF4-FFF2-40B4-BE49-F238E27FC236}">
                <a16:creationId xmlns:a16="http://schemas.microsoft.com/office/drawing/2014/main" id="{49F2F753-46FA-BD94-209B-071857415A16}"/>
              </a:ext>
            </a:extLst>
          </p:cNvPr>
          <p:cNvPicPr>
            <a:picLocks noChangeAspect="1"/>
          </p:cNvPicPr>
          <p:nvPr/>
        </p:nvPicPr>
        <p:blipFill>
          <a:blip r:embed="rId4"/>
          <a:stretch>
            <a:fillRect/>
          </a:stretch>
        </p:blipFill>
        <p:spPr>
          <a:xfrm>
            <a:off x="7779000" y="1389636"/>
            <a:ext cx="3794164" cy="3798918"/>
          </a:xfrm>
          <a:prstGeom prst="rect">
            <a:avLst/>
          </a:prstGeom>
        </p:spPr>
      </p:pic>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A9FF-67EF-8FF9-AE73-DCBDB6FFD211}"/>
              </a:ext>
            </a:extLst>
          </p:cNvPr>
          <p:cNvSpPr>
            <a:spLocks noGrp="1"/>
          </p:cNvSpPr>
          <p:nvPr>
            <p:ph type="title"/>
          </p:nvPr>
        </p:nvSpPr>
        <p:spPr>
          <a:xfrm>
            <a:off x="913795" y="609600"/>
            <a:ext cx="10353761" cy="1326321"/>
          </a:xfrm>
        </p:spPr>
        <p:txBody>
          <a:bodyPr vert="horz" lIns="91440" tIns="45720" rIns="91440" bIns="45720" rtlCol="0" anchor="ctr">
            <a:normAutofit/>
          </a:bodyPr>
          <a:lstStyle/>
          <a:p>
            <a:pPr>
              <a:lnSpc>
                <a:spcPct val="90000"/>
              </a:lnSpc>
            </a:pPr>
            <a:r>
              <a:rPr lang="en-US" sz="3400">
                <a:solidFill>
                  <a:schemeClr val="tx1"/>
                </a:solidFill>
              </a:rPr>
              <a:t>Resource Requests &amp; Management in Texas</a:t>
            </a:r>
          </a:p>
        </p:txBody>
      </p:sp>
      <p:pic>
        <p:nvPicPr>
          <p:cNvPr id="8" name="Picture 7" descr="Application&#10;&#10;Description automatically generated with low confidence">
            <a:extLst>
              <a:ext uri="{FF2B5EF4-FFF2-40B4-BE49-F238E27FC236}">
                <a16:creationId xmlns:a16="http://schemas.microsoft.com/office/drawing/2014/main" id="{6E4E0E84-28D0-6079-5B93-6B9B6BF4D8DA}"/>
              </a:ext>
            </a:extLst>
          </p:cNvPr>
          <p:cNvPicPr>
            <a:picLocks noChangeAspect="1"/>
          </p:cNvPicPr>
          <p:nvPr/>
        </p:nvPicPr>
        <p:blipFill>
          <a:blip r:embed="rId4"/>
          <a:stretch>
            <a:fillRect/>
          </a:stretch>
        </p:blipFill>
        <p:spPr>
          <a:xfrm>
            <a:off x="1017388" y="2386716"/>
            <a:ext cx="4833257" cy="314161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C170CFF1-1B58-CAB4-2714-428C4D1D122A}"/>
              </a:ext>
            </a:extLst>
          </p:cNvPr>
          <p:cNvSpPr txBox="1"/>
          <p:nvPr/>
        </p:nvSpPr>
        <p:spPr>
          <a:xfrm>
            <a:off x="6250695" y="2096064"/>
            <a:ext cx="5016860" cy="3695136"/>
          </a:xfrm>
          <a:prstGeom prst="rect">
            <a:avLst/>
          </a:prstGeom>
        </p:spPr>
        <p:txBody>
          <a:bodyPr vert="horz" lIns="91440" tIns="45720" rIns="91440" bIns="45720" rtlCol="0">
            <a:normAutofit/>
          </a:bodyPr>
          <a:lstStyle/>
          <a:p>
            <a:pPr defTabSz="914400">
              <a:lnSpc>
                <a:spcPct val="120000"/>
              </a:lnSpc>
              <a:spcAft>
                <a:spcPts val="600"/>
              </a:spcAft>
            </a:pPr>
            <a:r>
              <a:rPr lang="en-US" dirty="0">
                <a:effectLst>
                  <a:outerShdw blurRad="50800" dist="38100" dir="2700000" algn="tl" rotWithShape="0">
                    <a:srgbClr val="000000">
                      <a:alpha val="48000"/>
                    </a:srgbClr>
                  </a:outerShdw>
                </a:effectLst>
              </a:rPr>
              <a:t>Local jurisdiction, regional entities, state agencies and organizations may request resources to support disaster response operations. The Texas SOC Fulfills requests for assistance with available resources from the Emergency Management Council Members, available contractors or venders, interstate or federal resources, as available, to fill the request. </a:t>
            </a:r>
          </a:p>
        </p:txBody>
      </p:sp>
      <p:sp>
        <p:nvSpPr>
          <p:cNvPr id="10" name="TextBox 9">
            <a:extLst>
              <a:ext uri="{FF2B5EF4-FFF2-40B4-BE49-F238E27FC236}">
                <a16:creationId xmlns:a16="http://schemas.microsoft.com/office/drawing/2014/main" id="{557B7C59-BFEC-8D38-55C6-5C0703E434D0}"/>
              </a:ext>
            </a:extLst>
          </p:cNvPr>
          <p:cNvSpPr txBox="1"/>
          <p:nvPr/>
        </p:nvSpPr>
        <p:spPr>
          <a:xfrm>
            <a:off x="924445" y="5730574"/>
            <a:ext cx="6096000" cy="646331"/>
          </a:xfrm>
          <a:prstGeom prst="rect">
            <a:avLst/>
          </a:prstGeom>
          <a:noFill/>
        </p:spPr>
        <p:txBody>
          <a:bodyPr wrap="square">
            <a:spAutoFit/>
          </a:bodyPr>
          <a:lstStyle/>
          <a:p>
            <a:r>
              <a:rPr lang="en-US" dirty="0">
                <a:effectLst>
                  <a:outerShdw blurRad="50800" dist="38100" dir="2700000" algn="tl" rotWithShape="0">
                    <a:srgbClr val="000000">
                      <a:alpha val="48000"/>
                    </a:srgbClr>
                  </a:outerShdw>
                </a:effectLst>
              </a:rPr>
              <a:t>The chart above provides an overview of emergency management coordination in Texas. </a:t>
            </a:r>
            <a:endParaRPr lang="en-US" dirty="0"/>
          </a:p>
        </p:txBody>
      </p:sp>
    </p:spTree>
    <p:extLst>
      <p:ext uri="{BB962C8B-B14F-4D97-AF65-F5344CB8AC3E}">
        <p14:creationId xmlns:p14="http://schemas.microsoft.com/office/powerpoint/2010/main" val="53452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0E83-4670-C83D-8B04-A2B513FAB867}"/>
              </a:ext>
            </a:extLst>
          </p:cNvPr>
          <p:cNvSpPr>
            <a:spLocks noGrp="1"/>
          </p:cNvSpPr>
          <p:nvPr>
            <p:ph type="title"/>
          </p:nvPr>
        </p:nvSpPr>
        <p:spPr/>
        <p:txBody>
          <a:bodyPr/>
          <a:lstStyle/>
          <a:p>
            <a:r>
              <a:rPr lang="en-US" dirty="0"/>
              <a:t>Getting to know the star board</a:t>
            </a:r>
          </a:p>
        </p:txBody>
      </p:sp>
      <p:pic>
        <p:nvPicPr>
          <p:cNvPr id="8" name="Picture 7" descr="A picture containing table&#10;&#10;Description automatically generated">
            <a:extLst>
              <a:ext uri="{FF2B5EF4-FFF2-40B4-BE49-F238E27FC236}">
                <a16:creationId xmlns:a16="http://schemas.microsoft.com/office/drawing/2014/main" id="{21EFA25A-88E7-0FF0-B334-04502C625ECC}"/>
              </a:ext>
            </a:extLst>
          </p:cNvPr>
          <p:cNvPicPr>
            <a:picLocks noChangeAspect="1"/>
          </p:cNvPicPr>
          <p:nvPr/>
        </p:nvPicPr>
        <p:blipFill>
          <a:blip r:embed="rId3"/>
          <a:stretch>
            <a:fillRect/>
          </a:stretch>
        </p:blipFill>
        <p:spPr>
          <a:xfrm>
            <a:off x="0" y="1267692"/>
            <a:ext cx="12192000" cy="2327564"/>
          </a:xfrm>
          <a:prstGeom prst="rect">
            <a:avLst/>
          </a:prstGeom>
        </p:spPr>
      </p:pic>
    </p:spTree>
    <p:extLst>
      <p:ext uri="{BB962C8B-B14F-4D97-AF65-F5344CB8AC3E}">
        <p14:creationId xmlns:p14="http://schemas.microsoft.com/office/powerpoint/2010/main" val="388575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1C84-9840-8978-89BA-F08982D5AEA3}"/>
              </a:ext>
            </a:extLst>
          </p:cNvPr>
          <p:cNvSpPr>
            <a:spLocks noGrp="1"/>
          </p:cNvSpPr>
          <p:nvPr>
            <p:ph type="title"/>
          </p:nvPr>
        </p:nvSpPr>
        <p:spPr/>
        <p:txBody>
          <a:bodyPr/>
          <a:lstStyle/>
          <a:p>
            <a:r>
              <a:rPr lang="en-US" dirty="0"/>
              <a:t>STAR Board main display</a:t>
            </a:r>
          </a:p>
        </p:txBody>
      </p:sp>
      <p:pic>
        <p:nvPicPr>
          <p:cNvPr id="6" name="Picture 5" descr="Graphical user interface, text, application&#10;&#10;Description automatically generated">
            <a:extLst>
              <a:ext uri="{FF2B5EF4-FFF2-40B4-BE49-F238E27FC236}">
                <a16:creationId xmlns:a16="http://schemas.microsoft.com/office/drawing/2014/main" id="{92C3D243-D973-7311-AD19-4C7030422596}"/>
              </a:ext>
            </a:extLst>
          </p:cNvPr>
          <p:cNvPicPr>
            <a:picLocks noChangeAspect="1"/>
          </p:cNvPicPr>
          <p:nvPr/>
        </p:nvPicPr>
        <p:blipFill>
          <a:blip r:embed="rId3"/>
          <a:stretch>
            <a:fillRect/>
          </a:stretch>
        </p:blipFill>
        <p:spPr>
          <a:xfrm>
            <a:off x="750716" y="49344"/>
            <a:ext cx="10821402" cy="5323431"/>
          </a:xfrm>
          <a:prstGeom prst="rect">
            <a:avLst/>
          </a:prstGeom>
        </p:spPr>
      </p:pic>
      <p:sp>
        <p:nvSpPr>
          <p:cNvPr id="7" name="Oval 6">
            <a:extLst>
              <a:ext uri="{FF2B5EF4-FFF2-40B4-BE49-F238E27FC236}">
                <a16:creationId xmlns:a16="http://schemas.microsoft.com/office/drawing/2014/main" id="{D4057CB0-37A6-9534-8156-B3D414211EBA}"/>
              </a:ext>
            </a:extLst>
          </p:cNvPr>
          <p:cNvSpPr/>
          <p:nvPr/>
        </p:nvSpPr>
        <p:spPr>
          <a:xfrm>
            <a:off x="2998773" y="1055784"/>
            <a:ext cx="701964" cy="4380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55D006-06BA-924F-1EA4-06DD5C801EC9}"/>
              </a:ext>
            </a:extLst>
          </p:cNvPr>
          <p:cNvSpPr/>
          <p:nvPr/>
        </p:nvSpPr>
        <p:spPr>
          <a:xfrm>
            <a:off x="1992094" y="1757679"/>
            <a:ext cx="1716657" cy="9575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Can toggle between Live environment and the training environment.</a:t>
            </a:r>
          </a:p>
        </p:txBody>
      </p:sp>
      <p:cxnSp>
        <p:nvCxnSpPr>
          <p:cNvPr id="13" name="Connector: Elbow 12">
            <a:extLst>
              <a:ext uri="{FF2B5EF4-FFF2-40B4-BE49-F238E27FC236}">
                <a16:creationId xmlns:a16="http://schemas.microsoft.com/office/drawing/2014/main" id="{D774E460-2B61-B748-0546-60D6BE6981B9}"/>
              </a:ext>
            </a:extLst>
          </p:cNvPr>
          <p:cNvCxnSpPr>
            <a:cxnSpLocks/>
          </p:cNvCxnSpPr>
          <p:nvPr/>
        </p:nvCxnSpPr>
        <p:spPr>
          <a:xfrm rot="5400000" flipH="1" flipV="1">
            <a:off x="2936516" y="1407741"/>
            <a:ext cx="264057" cy="436242"/>
          </a:xfrm>
          <a:prstGeom prst="bentConnector3">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1C52DCF3-C536-5E91-7940-71B259886417}"/>
              </a:ext>
            </a:extLst>
          </p:cNvPr>
          <p:cNvSpPr/>
          <p:nvPr/>
        </p:nvSpPr>
        <p:spPr>
          <a:xfrm>
            <a:off x="4069511" y="888521"/>
            <a:ext cx="4183811"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6C20BC-DC5E-F755-EEE3-2A0253F1B715}"/>
              </a:ext>
            </a:extLst>
          </p:cNvPr>
          <p:cNvSpPr/>
          <p:nvPr/>
        </p:nvSpPr>
        <p:spPr>
          <a:xfrm>
            <a:off x="5676181" y="2113472"/>
            <a:ext cx="3050581"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Incident, Position, Live/Training</a:t>
            </a:r>
          </a:p>
        </p:txBody>
      </p:sp>
      <p:cxnSp>
        <p:nvCxnSpPr>
          <p:cNvPr id="22" name="Connector: Elbow 21">
            <a:extLst>
              <a:ext uri="{FF2B5EF4-FFF2-40B4-BE49-F238E27FC236}">
                <a16:creationId xmlns:a16="http://schemas.microsoft.com/office/drawing/2014/main" id="{1BECDEE4-96CE-4697-0CAD-CE468E101435}"/>
              </a:ext>
            </a:extLst>
          </p:cNvPr>
          <p:cNvCxnSpPr>
            <a:cxnSpLocks/>
            <a:endCxn id="18" idx="0"/>
          </p:cNvCxnSpPr>
          <p:nvPr/>
        </p:nvCxnSpPr>
        <p:spPr>
          <a:xfrm rot="5400000">
            <a:off x="6990919" y="1383746"/>
            <a:ext cx="940280" cy="519173"/>
          </a:xfrm>
          <a:prstGeom prst="bentConnector3">
            <a:avLst>
              <a:gd name="adj1" fmla="val 50000"/>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5BF4A81-5997-CB66-7D0E-91AC004A3A60}"/>
              </a:ext>
            </a:extLst>
          </p:cNvPr>
          <p:cNvSpPr/>
          <p:nvPr/>
        </p:nvSpPr>
        <p:spPr>
          <a:xfrm>
            <a:off x="9393724" y="1891218"/>
            <a:ext cx="1716657" cy="549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Search by Star Number, Requestor, Description</a:t>
            </a:r>
          </a:p>
        </p:txBody>
      </p:sp>
      <p:sp>
        <p:nvSpPr>
          <p:cNvPr id="33" name="Rectangle 32">
            <a:extLst>
              <a:ext uri="{FF2B5EF4-FFF2-40B4-BE49-F238E27FC236}">
                <a16:creationId xmlns:a16="http://schemas.microsoft.com/office/drawing/2014/main" id="{976ECD44-91D3-9C50-3449-EB5C87D31347}"/>
              </a:ext>
            </a:extLst>
          </p:cNvPr>
          <p:cNvSpPr/>
          <p:nvPr/>
        </p:nvSpPr>
        <p:spPr>
          <a:xfrm>
            <a:off x="9092242" y="569833"/>
            <a:ext cx="2349042"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C6079024-09F9-F433-150F-8A1C7AE7EB48}"/>
              </a:ext>
            </a:extLst>
          </p:cNvPr>
          <p:cNvCxnSpPr>
            <a:stCxn id="33" idx="2"/>
            <a:endCxn id="32" idx="0"/>
          </p:cNvCxnSpPr>
          <p:nvPr/>
        </p:nvCxnSpPr>
        <p:spPr>
          <a:xfrm rot="5400000">
            <a:off x="9741051" y="1365506"/>
            <a:ext cx="1036714" cy="14710"/>
          </a:xfrm>
          <a:prstGeom prst="bentConnector3">
            <a:avLst>
              <a:gd name="adj1" fmla="val 1739"/>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E5D5140-7819-C423-4008-E888EA7B90F8}"/>
              </a:ext>
            </a:extLst>
          </p:cNvPr>
          <p:cNvSpPr/>
          <p:nvPr/>
        </p:nvSpPr>
        <p:spPr>
          <a:xfrm>
            <a:off x="8355033" y="1100178"/>
            <a:ext cx="836255"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8E35EA-7B46-3E7F-B6FF-552D65065C42}"/>
              </a:ext>
            </a:extLst>
          </p:cNvPr>
          <p:cNvSpPr/>
          <p:nvPr/>
        </p:nvSpPr>
        <p:spPr>
          <a:xfrm>
            <a:off x="8572500" y="2879843"/>
            <a:ext cx="1039483" cy="549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Incident Filter</a:t>
            </a:r>
          </a:p>
        </p:txBody>
      </p:sp>
      <p:cxnSp>
        <p:nvCxnSpPr>
          <p:cNvPr id="40" name="Connector: Elbow 39">
            <a:extLst>
              <a:ext uri="{FF2B5EF4-FFF2-40B4-BE49-F238E27FC236}">
                <a16:creationId xmlns:a16="http://schemas.microsoft.com/office/drawing/2014/main" id="{B7C518CE-C452-9DEA-C31F-46D2B463D39B}"/>
              </a:ext>
            </a:extLst>
          </p:cNvPr>
          <p:cNvCxnSpPr>
            <a:stCxn id="37" idx="2"/>
            <a:endCxn id="38" idx="0"/>
          </p:cNvCxnSpPr>
          <p:nvPr/>
        </p:nvCxnSpPr>
        <p:spPr>
          <a:xfrm rot="16200000" flipH="1">
            <a:off x="8185204" y="1972805"/>
            <a:ext cx="1494994" cy="319081"/>
          </a:xfrm>
          <a:prstGeom prst="bentConnector3">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38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1C84-9840-8978-89BA-F08982D5AEA3}"/>
              </a:ext>
            </a:extLst>
          </p:cNvPr>
          <p:cNvSpPr>
            <a:spLocks noGrp="1"/>
          </p:cNvSpPr>
          <p:nvPr>
            <p:ph type="title"/>
          </p:nvPr>
        </p:nvSpPr>
        <p:spPr/>
        <p:txBody>
          <a:bodyPr/>
          <a:lstStyle/>
          <a:p>
            <a:r>
              <a:rPr lang="en-US" dirty="0"/>
              <a:t>STAR Board main display</a:t>
            </a:r>
          </a:p>
        </p:txBody>
      </p:sp>
      <p:pic>
        <p:nvPicPr>
          <p:cNvPr id="6" name="Picture 5" descr="Graphical user interface, text, application&#10;&#10;Description automatically generated">
            <a:extLst>
              <a:ext uri="{FF2B5EF4-FFF2-40B4-BE49-F238E27FC236}">
                <a16:creationId xmlns:a16="http://schemas.microsoft.com/office/drawing/2014/main" id="{92C3D243-D973-7311-AD19-4C7030422596}"/>
              </a:ext>
            </a:extLst>
          </p:cNvPr>
          <p:cNvPicPr>
            <a:picLocks noChangeAspect="1"/>
          </p:cNvPicPr>
          <p:nvPr/>
        </p:nvPicPr>
        <p:blipFill>
          <a:blip r:embed="rId3"/>
          <a:stretch>
            <a:fillRect/>
          </a:stretch>
        </p:blipFill>
        <p:spPr>
          <a:xfrm>
            <a:off x="616195" y="68544"/>
            <a:ext cx="10821402" cy="5323431"/>
          </a:xfrm>
          <a:prstGeom prst="rect">
            <a:avLst/>
          </a:prstGeom>
        </p:spPr>
      </p:pic>
      <p:sp>
        <p:nvSpPr>
          <p:cNvPr id="8" name="Rectangle 7">
            <a:extLst>
              <a:ext uri="{FF2B5EF4-FFF2-40B4-BE49-F238E27FC236}">
                <a16:creationId xmlns:a16="http://schemas.microsoft.com/office/drawing/2014/main" id="{A655D006-06BA-924F-1EA4-06DD5C801EC9}"/>
              </a:ext>
            </a:extLst>
          </p:cNvPr>
          <p:cNvSpPr/>
          <p:nvPr/>
        </p:nvSpPr>
        <p:spPr>
          <a:xfrm>
            <a:off x="754403" y="2061712"/>
            <a:ext cx="1716657" cy="9575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New Request ( Live environment is red, training environment the new request button will be blue).</a:t>
            </a:r>
          </a:p>
        </p:txBody>
      </p:sp>
      <p:cxnSp>
        <p:nvCxnSpPr>
          <p:cNvPr id="13" name="Connector: Elbow 12">
            <a:extLst>
              <a:ext uri="{FF2B5EF4-FFF2-40B4-BE49-F238E27FC236}">
                <a16:creationId xmlns:a16="http://schemas.microsoft.com/office/drawing/2014/main" id="{D774E460-2B61-B748-0546-60D6BE6981B9}"/>
              </a:ext>
            </a:extLst>
          </p:cNvPr>
          <p:cNvCxnSpPr>
            <a:cxnSpLocks/>
            <a:stCxn id="4" idx="3"/>
            <a:endCxn id="15" idx="1"/>
          </p:cNvCxnSpPr>
          <p:nvPr/>
        </p:nvCxnSpPr>
        <p:spPr>
          <a:xfrm>
            <a:off x="2675806" y="1184458"/>
            <a:ext cx="222817" cy="58056"/>
          </a:xfrm>
          <a:prstGeom prst="bentConnector3">
            <a:avLst>
              <a:gd name="adj1" fmla="val 50000"/>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1C52DCF3-C536-5E91-7940-71B259886417}"/>
              </a:ext>
            </a:extLst>
          </p:cNvPr>
          <p:cNvSpPr/>
          <p:nvPr/>
        </p:nvSpPr>
        <p:spPr>
          <a:xfrm>
            <a:off x="2898623" y="1100178"/>
            <a:ext cx="6256546"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6C20BC-DC5E-F755-EEE3-2A0253F1B715}"/>
              </a:ext>
            </a:extLst>
          </p:cNvPr>
          <p:cNvSpPr/>
          <p:nvPr/>
        </p:nvSpPr>
        <p:spPr>
          <a:xfrm>
            <a:off x="4851889" y="2412277"/>
            <a:ext cx="3050581" cy="457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STAR Statuses</a:t>
            </a:r>
          </a:p>
        </p:txBody>
      </p:sp>
      <p:sp>
        <p:nvSpPr>
          <p:cNvPr id="33" name="Rectangle 32">
            <a:extLst>
              <a:ext uri="{FF2B5EF4-FFF2-40B4-BE49-F238E27FC236}">
                <a16:creationId xmlns:a16="http://schemas.microsoft.com/office/drawing/2014/main" id="{976ECD44-91D3-9C50-3449-EB5C87D31347}"/>
              </a:ext>
            </a:extLst>
          </p:cNvPr>
          <p:cNvSpPr/>
          <p:nvPr/>
        </p:nvSpPr>
        <p:spPr>
          <a:xfrm>
            <a:off x="616195" y="602899"/>
            <a:ext cx="867548"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C6079024-09F9-F433-150F-8A1C7AE7EB48}"/>
              </a:ext>
            </a:extLst>
          </p:cNvPr>
          <p:cNvCxnSpPr>
            <a:cxnSpLocks/>
            <a:stCxn id="33" idx="2"/>
            <a:endCxn id="8" idx="0"/>
          </p:cNvCxnSpPr>
          <p:nvPr/>
        </p:nvCxnSpPr>
        <p:spPr>
          <a:xfrm rot="16200000" flipH="1">
            <a:off x="744279" y="1193259"/>
            <a:ext cx="1174142" cy="562763"/>
          </a:xfrm>
          <a:prstGeom prst="bentConnector3">
            <a:avLst>
              <a:gd name="adj1" fmla="val 50000"/>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2C8E35EA-7B46-3E7F-B6FF-552D65065C42}"/>
              </a:ext>
            </a:extLst>
          </p:cNvPr>
          <p:cNvSpPr/>
          <p:nvPr/>
        </p:nvSpPr>
        <p:spPr>
          <a:xfrm>
            <a:off x="3508794" y="2879843"/>
            <a:ext cx="1039483" cy="549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Counties</a:t>
            </a:r>
          </a:p>
        </p:txBody>
      </p:sp>
      <p:sp>
        <p:nvSpPr>
          <p:cNvPr id="4" name="Rectangle 3">
            <a:extLst>
              <a:ext uri="{FF2B5EF4-FFF2-40B4-BE49-F238E27FC236}">
                <a16:creationId xmlns:a16="http://schemas.microsoft.com/office/drawing/2014/main" id="{5CC83AE8-6CA6-0D9B-6A43-57E9CD795677}"/>
              </a:ext>
            </a:extLst>
          </p:cNvPr>
          <p:cNvSpPr/>
          <p:nvPr/>
        </p:nvSpPr>
        <p:spPr>
          <a:xfrm>
            <a:off x="1925237" y="1005029"/>
            <a:ext cx="750569" cy="3588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Filter Bar</a:t>
            </a:r>
          </a:p>
        </p:txBody>
      </p:sp>
      <p:cxnSp>
        <p:nvCxnSpPr>
          <p:cNvPr id="11" name="Connector: Elbow 10">
            <a:extLst>
              <a:ext uri="{FF2B5EF4-FFF2-40B4-BE49-F238E27FC236}">
                <a16:creationId xmlns:a16="http://schemas.microsoft.com/office/drawing/2014/main" id="{82D47D47-D31C-1035-BE66-44E49E94003E}"/>
              </a:ext>
            </a:extLst>
          </p:cNvPr>
          <p:cNvCxnSpPr>
            <a:stCxn id="18" idx="0"/>
          </p:cNvCxnSpPr>
          <p:nvPr/>
        </p:nvCxnSpPr>
        <p:spPr>
          <a:xfrm rot="5400000" flipH="1" flipV="1">
            <a:off x="6196456" y="1673095"/>
            <a:ext cx="919907" cy="558458"/>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51309CF-CB4E-9EBD-6FC0-DA99886712D5}"/>
              </a:ext>
            </a:extLst>
          </p:cNvPr>
          <p:cNvCxnSpPr>
            <a:stCxn id="38" idx="0"/>
          </p:cNvCxnSpPr>
          <p:nvPr/>
        </p:nvCxnSpPr>
        <p:spPr>
          <a:xfrm rot="5400000" flipH="1" flipV="1">
            <a:off x="3839206" y="1663971"/>
            <a:ext cx="1405203" cy="1026543"/>
          </a:xfrm>
          <a:prstGeom prst="bentConnector3">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C160FB55-529D-6E01-F77C-4CCD0F6F1081}"/>
              </a:ext>
            </a:extLst>
          </p:cNvPr>
          <p:cNvSpPr/>
          <p:nvPr/>
        </p:nvSpPr>
        <p:spPr>
          <a:xfrm>
            <a:off x="1761014" y="3663961"/>
            <a:ext cx="2275217" cy="549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DDC (Disaster District Committee)</a:t>
            </a:r>
          </a:p>
          <a:p>
            <a:pPr algn="ctr"/>
            <a:r>
              <a:rPr lang="en-US" sz="1000" dirty="0">
                <a:solidFill>
                  <a:srgbClr val="FF0000"/>
                </a:solidFill>
              </a:rPr>
              <a:t>DDC provides guidance and admin support during a disaster response</a:t>
            </a:r>
          </a:p>
        </p:txBody>
      </p:sp>
      <p:cxnSp>
        <p:nvCxnSpPr>
          <p:cNvPr id="26" name="Connector: Elbow 25">
            <a:extLst>
              <a:ext uri="{FF2B5EF4-FFF2-40B4-BE49-F238E27FC236}">
                <a16:creationId xmlns:a16="http://schemas.microsoft.com/office/drawing/2014/main" id="{3C42AC9A-4AA5-8A1E-7D89-9A7CD23C17A1}"/>
              </a:ext>
            </a:extLst>
          </p:cNvPr>
          <p:cNvCxnSpPr>
            <a:cxnSpLocks/>
            <a:stCxn id="24" idx="0"/>
          </p:cNvCxnSpPr>
          <p:nvPr/>
        </p:nvCxnSpPr>
        <p:spPr>
          <a:xfrm rot="5400000" flipH="1" flipV="1">
            <a:off x="2269418" y="2077372"/>
            <a:ext cx="2215794" cy="957384"/>
          </a:xfrm>
          <a:prstGeom prst="bentConnector3">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440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1C84-9840-8978-89BA-F08982D5AEA3}"/>
              </a:ext>
            </a:extLst>
          </p:cNvPr>
          <p:cNvSpPr>
            <a:spLocks noGrp="1"/>
          </p:cNvSpPr>
          <p:nvPr>
            <p:ph type="title"/>
          </p:nvPr>
        </p:nvSpPr>
        <p:spPr/>
        <p:txBody>
          <a:bodyPr/>
          <a:lstStyle/>
          <a:p>
            <a:r>
              <a:rPr lang="en-US" dirty="0"/>
              <a:t>STAR Board main display</a:t>
            </a:r>
          </a:p>
        </p:txBody>
      </p:sp>
      <p:pic>
        <p:nvPicPr>
          <p:cNvPr id="6" name="Picture 5" descr="Graphical user interface, text, application&#10;&#10;Description automatically generated">
            <a:extLst>
              <a:ext uri="{FF2B5EF4-FFF2-40B4-BE49-F238E27FC236}">
                <a16:creationId xmlns:a16="http://schemas.microsoft.com/office/drawing/2014/main" id="{92C3D243-D973-7311-AD19-4C7030422596}"/>
              </a:ext>
            </a:extLst>
          </p:cNvPr>
          <p:cNvPicPr>
            <a:picLocks noChangeAspect="1"/>
          </p:cNvPicPr>
          <p:nvPr/>
        </p:nvPicPr>
        <p:blipFill>
          <a:blip r:embed="rId3"/>
          <a:stretch>
            <a:fillRect/>
          </a:stretch>
        </p:blipFill>
        <p:spPr>
          <a:xfrm>
            <a:off x="616195" y="25878"/>
            <a:ext cx="10821402" cy="5323431"/>
          </a:xfrm>
          <a:prstGeom prst="rect">
            <a:avLst/>
          </a:prstGeom>
        </p:spPr>
      </p:pic>
      <p:sp>
        <p:nvSpPr>
          <p:cNvPr id="8" name="Rectangle 7">
            <a:extLst>
              <a:ext uri="{FF2B5EF4-FFF2-40B4-BE49-F238E27FC236}">
                <a16:creationId xmlns:a16="http://schemas.microsoft.com/office/drawing/2014/main" id="{A655D006-06BA-924F-1EA4-06DD5C801EC9}"/>
              </a:ext>
            </a:extLst>
          </p:cNvPr>
          <p:cNvSpPr/>
          <p:nvPr/>
        </p:nvSpPr>
        <p:spPr>
          <a:xfrm>
            <a:off x="754403" y="2061712"/>
            <a:ext cx="2489129" cy="14664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FF0000"/>
                </a:solidFill>
              </a:rPr>
              <a:t>Action View Actions allow users to provide additional details about the fulfillment of requests. Additionally, Actions can be routed to partner organizations to request their support to fill a resource request. To displace the Actions view on the STAR Board, click the Actions button, located on the top left of the screen.</a:t>
            </a:r>
          </a:p>
        </p:txBody>
      </p:sp>
      <p:sp>
        <p:nvSpPr>
          <p:cNvPr id="15" name="Rectangle 14">
            <a:extLst>
              <a:ext uri="{FF2B5EF4-FFF2-40B4-BE49-F238E27FC236}">
                <a16:creationId xmlns:a16="http://schemas.microsoft.com/office/drawing/2014/main" id="{1C52DCF3-C536-5E91-7940-71B259886417}"/>
              </a:ext>
            </a:extLst>
          </p:cNvPr>
          <p:cNvSpPr/>
          <p:nvPr/>
        </p:nvSpPr>
        <p:spPr>
          <a:xfrm>
            <a:off x="2631966" y="592423"/>
            <a:ext cx="867548"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6ECD44-91D3-9C50-3449-EB5C87D31347}"/>
              </a:ext>
            </a:extLst>
          </p:cNvPr>
          <p:cNvSpPr/>
          <p:nvPr/>
        </p:nvSpPr>
        <p:spPr>
          <a:xfrm>
            <a:off x="1327240" y="560682"/>
            <a:ext cx="867548" cy="2846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C6079024-09F9-F433-150F-8A1C7AE7EB48}"/>
              </a:ext>
            </a:extLst>
          </p:cNvPr>
          <p:cNvCxnSpPr>
            <a:cxnSpLocks/>
            <a:stCxn id="33" idx="2"/>
            <a:endCxn id="8" idx="0"/>
          </p:cNvCxnSpPr>
          <p:nvPr/>
        </p:nvCxnSpPr>
        <p:spPr>
          <a:xfrm rot="16200000" flipH="1">
            <a:off x="1271812" y="1334555"/>
            <a:ext cx="1216359" cy="237954"/>
          </a:xfrm>
          <a:prstGeom prst="bentConnector3">
            <a:avLst>
              <a:gd name="adj1" fmla="val 50000"/>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C160FB55-529D-6E01-F77C-4CCD0F6F1081}"/>
              </a:ext>
            </a:extLst>
          </p:cNvPr>
          <p:cNvSpPr/>
          <p:nvPr/>
        </p:nvSpPr>
        <p:spPr>
          <a:xfrm>
            <a:off x="4917108" y="2180217"/>
            <a:ext cx="2974888" cy="13479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When using the search feature in the STAR </a:t>
            </a:r>
          </a:p>
          <a:p>
            <a:pPr algn="ctr"/>
            <a:r>
              <a:rPr lang="en-US" sz="1000" dirty="0">
                <a:solidFill>
                  <a:srgbClr val="FF0000"/>
                </a:solidFill>
              </a:rPr>
              <a:t>board, uses may search for items such as </a:t>
            </a:r>
          </a:p>
          <a:p>
            <a:pPr algn="ctr"/>
            <a:r>
              <a:rPr lang="en-US" sz="1000" dirty="0">
                <a:solidFill>
                  <a:srgbClr val="FF0000"/>
                </a:solidFill>
              </a:rPr>
              <a:t>request number, type, description or </a:t>
            </a:r>
          </a:p>
          <a:p>
            <a:pPr algn="ctr"/>
            <a:r>
              <a:rPr lang="en-US" sz="1000" dirty="0">
                <a:solidFill>
                  <a:srgbClr val="FF0000"/>
                </a:solidFill>
              </a:rPr>
              <a:t>requestor. If searching on STAR number, </a:t>
            </a:r>
          </a:p>
          <a:p>
            <a:pPr algn="ctr"/>
            <a:r>
              <a:rPr lang="en-US" sz="1000" dirty="0">
                <a:solidFill>
                  <a:srgbClr val="FF0000"/>
                </a:solidFill>
              </a:rPr>
              <a:t>only enter the last five or six digits (not the </a:t>
            </a:r>
          </a:p>
          <a:p>
            <a:pPr algn="ctr"/>
            <a:r>
              <a:rPr lang="en-US" sz="1000" dirty="0">
                <a:solidFill>
                  <a:srgbClr val="FF0000"/>
                </a:solidFill>
              </a:rPr>
              <a:t>xx-).</a:t>
            </a:r>
          </a:p>
        </p:txBody>
      </p:sp>
      <p:cxnSp>
        <p:nvCxnSpPr>
          <p:cNvPr id="30" name="Connector: Elbow 29">
            <a:extLst>
              <a:ext uri="{FF2B5EF4-FFF2-40B4-BE49-F238E27FC236}">
                <a16:creationId xmlns:a16="http://schemas.microsoft.com/office/drawing/2014/main" id="{39196B84-75CB-0040-82CE-FCCBB7D7B0E3}"/>
              </a:ext>
            </a:extLst>
          </p:cNvPr>
          <p:cNvCxnSpPr>
            <a:stCxn id="24" idx="0"/>
            <a:endCxn id="15" idx="2"/>
          </p:cNvCxnSpPr>
          <p:nvPr/>
        </p:nvCxnSpPr>
        <p:spPr>
          <a:xfrm rot="16200000" flipV="1">
            <a:off x="4083585" y="-140750"/>
            <a:ext cx="1303123" cy="3338812"/>
          </a:xfrm>
          <a:prstGeom prst="bentConnector3">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736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B9D0-1396-4293-AC9E-8473A1BCC53F}"/>
              </a:ext>
            </a:extLst>
          </p:cNvPr>
          <p:cNvSpPr>
            <a:spLocks noGrp="1"/>
          </p:cNvSpPr>
          <p:nvPr>
            <p:ph type="title"/>
          </p:nvPr>
        </p:nvSpPr>
        <p:spPr>
          <a:xfrm>
            <a:off x="6744928" y="1852123"/>
            <a:ext cx="4798142" cy="3153753"/>
          </a:xfrm>
        </p:spPr>
        <p:txBody>
          <a:bodyPr vert="horz" lIns="91440" tIns="45720" rIns="91440" bIns="45720" rtlCol="0" anchor="b">
            <a:normAutofit fontScale="90000"/>
          </a:bodyPr>
          <a:lstStyle/>
          <a:p>
            <a:pPr>
              <a:lnSpc>
                <a:spcPct val="90000"/>
              </a:lnSpc>
            </a:pPr>
            <a:r>
              <a:rPr lang="en-US" sz="5400" b="0" i="0" kern="1200" dirty="0">
                <a:solidFill>
                  <a:srgbClr val="EBEBEB"/>
                </a:solidFill>
                <a:latin typeface="Century Schoolbook" panose="02040604050505020304" pitchFamily="18" charset="0"/>
              </a:rPr>
              <a:t>STAR BOARD</a:t>
            </a:r>
            <a:br>
              <a:rPr lang="en-US" sz="5400" b="0" i="0" kern="1200" dirty="0">
                <a:solidFill>
                  <a:srgbClr val="EBEBEB"/>
                </a:solidFill>
                <a:latin typeface="Century Schoolbook" panose="02040604050505020304" pitchFamily="18" charset="0"/>
              </a:rPr>
            </a:br>
            <a:br>
              <a:rPr lang="en-US" sz="5400" b="0" i="0" kern="1200" dirty="0">
                <a:solidFill>
                  <a:srgbClr val="EBEBEB"/>
                </a:solidFill>
                <a:latin typeface="Century Schoolbook" panose="02040604050505020304" pitchFamily="18" charset="0"/>
              </a:rPr>
            </a:br>
            <a:r>
              <a:rPr lang="en-US" sz="5400" b="0" i="0" kern="1200" dirty="0">
                <a:solidFill>
                  <a:srgbClr val="EBEBEB"/>
                </a:solidFill>
                <a:latin typeface="Century Schoolbook" panose="02040604050505020304" pitchFamily="18" charset="0"/>
              </a:rPr>
              <a:t>Action Status</a:t>
            </a:r>
            <a:br>
              <a:rPr lang="en-US" sz="5400" b="0" i="0" kern="1200" dirty="0">
                <a:solidFill>
                  <a:srgbClr val="EBEBEB"/>
                </a:solidFill>
                <a:latin typeface="Century Schoolbook" panose="02040604050505020304" pitchFamily="18" charset="0"/>
              </a:rPr>
            </a:br>
            <a:r>
              <a:rPr lang="en-US" sz="5400" b="0" i="0" kern="1200" dirty="0">
                <a:solidFill>
                  <a:srgbClr val="EBEBEB"/>
                </a:solidFill>
                <a:latin typeface="Century Schoolbook" panose="02040604050505020304" pitchFamily="18" charset="0"/>
              </a:rPr>
              <a:t>Definitions  </a:t>
            </a:r>
          </a:p>
        </p:txBody>
      </p:sp>
      <p:graphicFrame>
        <p:nvGraphicFramePr>
          <p:cNvPr id="4" name="Table 4">
            <a:extLst>
              <a:ext uri="{FF2B5EF4-FFF2-40B4-BE49-F238E27FC236}">
                <a16:creationId xmlns:a16="http://schemas.microsoft.com/office/drawing/2014/main" id="{448592ED-BC39-4DD2-BDE9-1CF09BF556AD}"/>
              </a:ext>
            </a:extLst>
          </p:cNvPr>
          <p:cNvGraphicFramePr>
            <a:graphicFrameLocks noGrp="1"/>
          </p:cNvGraphicFramePr>
          <p:nvPr>
            <p:extLst>
              <p:ext uri="{D42A27DB-BD31-4B8C-83A1-F6EECF244321}">
                <p14:modId xmlns:p14="http://schemas.microsoft.com/office/powerpoint/2010/main" val="3505412508"/>
              </p:ext>
            </p:extLst>
          </p:nvPr>
        </p:nvGraphicFramePr>
        <p:xfrm>
          <a:off x="648930" y="640080"/>
          <a:ext cx="5889030" cy="5657850"/>
        </p:xfrm>
        <a:graphic>
          <a:graphicData uri="http://schemas.openxmlformats.org/drawingml/2006/table">
            <a:tbl>
              <a:tblPr firstRow="1" bandRow="1">
                <a:tableStyleId>{5C22544A-7EE6-4342-B048-85BDC9FD1C3A}</a:tableStyleId>
              </a:tblPr>
              <a:tblGrid>
                <a:gridCol w="2902607">
                  <a:extLst>
                    <a:ext uri="{9D8B030D-6E8A-4147-A177-3AD203B41FA5}">
                      <a16:colId xmlns:a16="http://schemas.microsoft.com/office/drawing/2014/main" val="2265066308"/>
                    </a:ext>
                  </a:extLst>
                </a:gridCol>
                <a:gridCol w="2986423">
                  <a:extLst>
                    <a:ext uri="{9D8B030D-6E8A-4147-A177-3AD203B41FA5}">
                      <a16:colId xmlns:a16="http://schemas.microsoft.com/office/drawing/2014/main" val="1750811240"/>
                    </a:ext>
                  </a:extLst>
                </a:gridCol>
              </a:tblGrid>
              <a:tr h="1210043">
                <a:tc>
                  <a:txBody>
                    <a:bodyPr/>
                    <a:lstStyle/>
                    <a:p>
                      <a:r>
                        <a:rPr lang="en-US" sz="1400">
                          <a:latin typeface="Century Schoolbook" panose="02040604050505020304" pitchFamily="18" charset="0"/>
                        </a:rPr>
                        <a:t>Submitted </a:t>
                      </a:r>
                    </a:p>
                  </a:txBody>
                  <a:tcPr marL="72773" marR="72773" marT="36386" marB="36386"/>
                </a:tc>
                <a:tc>
                  <a:txBody>
                    <a:bodyPr/>
                    <a:lstStyle/>
                    <a:p>
                      <a:r>
                        <a:rPr lang="en-US" sz="1400">
                          <a:latin typeface="Century Schoolbook" panose="02040604050505020304" pitchFamily="18" charset="0"/>
                        </a:rPr>
                        <a:t>The status assigned after the action is created and assigned for routing to the supporting party.</a:t>
                      </a:r>
                    </a:p>
                  </a:txBody>
                  <a:tcPr marL="72773" marR="72773" marT="36386" marB="36386"/>
                </a:tc>
                <a:extLst>
                  <a:ext uri="{0D108BD9-81ED-4DB2-BD59-A6C34878D82A}">
                    <a16:rowId xmlns:a16="http://schemas.microsoft.com/office/drawing/2014/main" val="2826127283"/>
                  </a:ext>
                </a:extLst>
              </a:tr>
              <a:tr h="939140">
                <a:tc>
                  <a:txBody>
                    <a:bodyPr/>
                    <a:lstStyle/>
                    <a:p>
                      <a:r>
                        <a:rPr lang="en-US" sz="1400">
                          <a:latin typeface="Century Schoolbook" panose="02040604050505020304" pitchFamily="18" charset="0"/>
                        </a:rPr>
                        <a:t>Submitted for Approval </a:t>
                      </a:r>
                    </a:p>
                  </a:txBody>
                  <a:tcPr marL="72773" marR="72773" marT="36386" marB="36386"/>
                </a:tc>
                <a:tc>
                  <a:txBody>
                    <a:bodyPr/>
                    <a:lstStyle/>
                    <a:p>
                      <a:r>
                        <a:rPr lang="en-US" sz="1400">
                          <a:latin typeface="Century Schoolbook" panose="02040604050505020304" pitchFamily="18" charset="0"/>
                        </a:rPr>
                        <a:t>The action has been marked for approval by the SOC management group. </a:t>
                      </a:r>
                    </a:p>
                  </a:txBody>
                  <a:tcPr marL="72773" marR="72773" marT="36386" marB="36386"/>
                </a:tc>
                <a:extLst>
                  <a:ext uri="{0D108BD9-81ED-4DB2-BD59-A6C34878D82A}">
                    <a16:rowId xmlns:a16="http://schemas.microsoft.com/office/drawing/2014/main" val="2459888939"/>
                  </a:ext>
                </a:extLst>
              </a:tr>
              <a:tr h="1210043">
                <a:tc>
                  <a:txBody>
                    <a:bodyPr/>
                    <a:lstStyle/>
                    <a:p>
                      <a:r>
                        <a:rPr lang="en-US" sz="1400">
                          <a:latin typeface="Century Schoolbook" panose="02040604050505020304" pitchFamily="18" charset="0"/>
                        </a:rPr>
                        <a:t>Working</a:t>
                      </a:r>
                    </a:p>
                  </a:txBody>
                  <a:tcPr marL="72773" marR="72773" marT="36386" marB="36386"/>
                </a:tc>
                <a:tc>
                  <a:txBody>
                    <a:bodyPr/>
                    <a:lstStyle/>
                    <a:p>
                      <a:r>
                        <a:rPr lang="en-US" sz="1400" dirty="0">
                          <a:latin typeface="Century Schoolbook" panose="02040604050505020304" pitchFamily="18" charset="0"/>
                        </a:rPr>
                        <a:t>The status assigned when the responsible party is in the process of fulfilling the action.</a:t>
                      </a:r>
                    </a:p>
                  </a:txBody>
                  <a:tcPr marL="72773" marR="72773" marT="36386" marB="36386"/>
                </a:tc>
                <a:extLst>
                  <a:ext uri="{0D108BD9-81ED-4DB2-BD59-A6C34878D82A}">
                    <a16:rowId xmlns:a16="http://schemas.microsoft.com/office/drawing/2014/main" val="123288007"/>
                  </a:ext>
                </a:extLst>
              </a:tr>
              <a:tr h="1149312">
                <a:tc>
                  <a:txBody>
                    <a:bodyPr/>
                    <a:lstStyle/>
                    <a:p>
                      <a:r>
                        <a:rPr lang="en-US" sz="1400" dirty="0">
                          <a:latin typeface="Century Schoolbook" panose="02040604050505020304" pitchFamily="18" charset="0"/>
                        </a:rPr>
                        <a:t>Filled</a:t>
                      </a:r>
                    </a:p>
                  </a:txBody>
                  <a:tcPr marL="72773" marR="72773" marT="36386" marB="36386"/>
                </a:tc>
                <a:tc>
                  <a:txBody>
                    <a:bodyPr/>
                    <a:lstStyle/>
                    <a:p>
                      <a:r>
                        <a:rPr lang="en-US" sz="1400">
                          <a:latin typeface="Century Schoolbook" panose="02040604050505020304" pitchFamily="18" charset="0"/>
                        </a:rPr>
                        <a:t>The status assigned when the actions’ item description has been fulfilled.</a:t>
                      </a:r>
                    </a:p>
                  </a:txBody>
                  <a:tcPr marL="72773" marR="72773" marT="36386" marB="36386"/>
                </a:tc>
                <a:extLst>
                  <a:ext uri="{0D108BD9-81ED-4DB2-BD59-A6C34878D82A}">
                    <a16:rowId xmlns:a16="http://schemas.microsoft.com/office/drawing/2014/main" val="2991975843"/>
                  </a:ext>
                </a:extLst>
              </a:tr>
              <a:tr h="1149312">
                <a:tc>
                  <a:txBody>
                    <a:bodyPr/>
                    <a:lstStyle/>
                    <a:p>
                      <a:r>
                        <a:rPr lang="en-US" sz="1400">
                          <a:latin typeface="Century Schoolbook" panose="02040604050505020304" pitchFamily="18" charset="0"/>
                        </a:rPr>
                        <a:t>Canceled </a:t>
                      </a:r>
                    </a:p>
                  </a:txBody>
                  <a:tcPr marL="72773" marR="72773" marT="36386" marB="36386"/>
                </a:tc>
                <a:tc>
                  <a:txBody>
                    <a:bodyPr/>
                    <a:lstStyle/>
                    <a:p>
                      <a:r>
                        <a:rPr lang="en-US" sz="1400" dirty="0">
                          <a:latin typeface="Century Schoolbook" panose="02040604050505020304" pitchFamily="18" charset="0"/>
                        </a:rPr>
                        <a:t>The status assigned when the action has been canceled by an individual in the SOC. </a:t>
                      </a:r>
                    </a:p>
                  </a:txBody>
                  <a:tcPr marL="72773" marR="72773" marT="36386" marB="36386"/>
                </a:tc>
                <a:extLst>
                  <a:ext uri="{0D108BD9-81ED-4DB2-BD59-A6C34878D82A}">
                    <a16:rowId xmlns:a16="http://schemas.microsoft.com/office/drawing/2014/main" val="3002858935"/>
                  </a:ext>
                </a:extLst>
              </a:tr>
            </a:tbl>
          </a:graphicData>
        </a:graphic>
      </p:graphicFrame>
      <p:sp>
        <p:nvSpPr>
          <p:cNvPr id="3" name="TextBox 2">
            <a:extLst>
              <a:ext uri="{FF2B5EF4-FFF2-40B4-BE49-F238E27FC236}">
                <a16:creationId xmlns:a16="http://schemas.microsoft.com/office/drawing/2014/main" id="{407ECEA9-6476-E446-0590-DAA4FFFB8D5D}"/>
              </a:ext>
            </a:extLst>
          </p:cNvPr>
          <p:cNvSpPr txBox="1"/>
          <p:nvPr/>
        </p:nvSpPr>
        <p:spPr>
          <a:xfrm>
            <a:off x="8467900" y="6051709"/>
            <a:ext cx="3191899" cy="246221"/>
          </a:xfrm>
          <a:prstGeom prst="rect">
            <a:avLst/>
          </a:prstGeom>
          <a:noFill/>
        </p:spPr>
        <p:txBody>
          <a:bodyPr wrap="none" rtlCol="0">
            <a:spAutoFit/>
          </a:bodyPr>
          <a:lstStyle/>
          <a:p>
            <a:pPr algn="r"/>
            <a:r>
              <a:rPr lang="en-US" sz="1000" spc="300" dirty="0">
                <a:latin typeface="Work Sans" pitchFamily="2" charset="0"/>
                <a:ea typeface="Jost" pitchFamily="2" charset="0"/>
              </a:rPr>
              <a:t>WEBEOC BASIC USER TRAINING</a:t>
            </a:r>
          </a:p>
        </p:txBody>
      </p:sp>
    </p:spTree>
    <p:extLst>
      <p:ext uri="{BB962C8B-B14F-4D97-AF65-F5344CB8AC3E}">
        <p14:creationId xmlns:p14="http://schemas.microsoft.com/office/powerpoint/2010/main" val="87077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AE76-DF43-BC20-C1E3-8B77C01713B8}"/>
              </a:ext>
            </a:extLst>
          </p:cNvPr>
          <p:cNvSpPr>
            <a:spLocks noGrp="1"/>
          </p:cNvSpPr>
          <p:nvPr>
            <p:ph type="title"/>
          </p:nvPr>
        </p:nvSpPr>
        <p:spPr>
          <a:xfrm>
            <a:off x="741266" y="78682"/>
            <a:ext cx="10353761" cy="1326321"/>
          </a:xfrm>
        </p:spPr>
        <p:txBody>
          <a:bodyPr/>
          <a:lstStyle/>
          <a:p>
            <a:r>
              <a:rPr lang="en-US" dirty="0"/>
              <a:t>Training Environment </a:t>
            </a:r>
          </a:p>
        </p:txBody>
      </p:sp>
      <p:pic>
        <p:nvPicPr>
          <p:cNvPr id="7" name="Picture 6" descr="A screenshot of a computer&#10;&#10;Description automatically generated with medium confidence">
            <a:extLst>
              <a:ext uri="{FF2B5EF4-FFF2-40B4-BE49-F238E27FC236}">
                <a16:creationId xmlns:a16="http://schemas.microsoft.com/office/drawing/2014/main" id="{5DBD39A1-12F4-4519-3597-CBD1046B733F}"/>
              </a:ext>
            </a:extLst>
          </p:cNvPr>
          <p:cNvPicPr>
            <a:picLocks noChangeAspect="1"/>
          </p:cNvPicPr>
          <p:nvPr/>
        </p:nvPicPr>
        <p:blipFill>
          <a:blip r:embed="rId3"/>
          <a:stretch>
            <a:fillRect/>
          </a:stretch>
        </p:blipFill>
        <p:spPr>
          <a:xfrm>
            <a:off x="646982" y="953182"/>
            <a:ext cx="11321338" cy="5549554"/>
          </a:xfrm>
          <a:prstGeom prst="rect">
            <a:avLst/>
          </a:prstGeom>
        </p:spPr>
      </p:pic>
      <p:pic>
        <p:nvPicPr>
          <p:cNvPr id="9" name="Graphic 8" descr="Magnifying glass outline">
            <a:extLst>
              <a:ext uri="{FF2B5EF4-FFF2-40B4-BE49-F238E27FC236}">
                <a16:creationId xmlns:a16="http://schemas.microsoft.com/office/drawing/2014/main" id="{FB86E8FB-EE97-BD4A-4220-9D850A5AB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438" y="665261"/>
            <a:ext cx="1614242" cy="1614242"/>
          </a:xfrm>
          <a:prstGeom prst="rect">
            <a:avLst/>
          </a:prstGeom>
        </p:spPr>
      </p:pic>
      <p:sp>
        <p:nvSpPr>
          <p:cNvPr id="10" name="Rectangle 9">
            <a:extLst>
              <a:ext uri="{FF2B5EF4-FFF2-40B4-BE49-F238E27FC236}">
                <a16:creationId xmlns:a16="http://schemas.microsoft.com/office/drawing/2014/main" id="{A13FA3D7-1792-8044-D314-AA0C8EACB207}"/>
              </a:ext>
            </a:extLst>
          </p:cNvPr>
          <p:cNvSpPr/>
          <p:nvPr/>
        </p:nvSpPr>
        <p:spPr>
          <a:xfrm>
            <a:off x="3614467" y="1600713"/>
            <a:ext cx="552090" cy="3105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33DCF9-0479-1FEE-BFC4-FA61CF087BF5}"/>
              </a:ext>
            </a:extLst>
          </p:cNvPr>
          <p:cNvSpPr/>
          <p:nvPr/>
        </p:nvSpPr>
        <p:spPr>
          <a:xfrm>
            <a:off x="4787660" y="2536166"/>
            <a:ext cx="3692106" cy="149237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Training Environment will be indicated as the blue “New Request” button and in the Filter Bar.</a:t>
            </a:r>
          </a:p>
        </p:txBody>
      </p:sp>
      <p:cxnSp>
        <p:nvCxnSpPr>
          <p:cNvPr id="15" name="Connector: Elbow 14">
            <a:extLst>
              <a:ext uri="{FF2B5EF4-FFF2-40B4-BE49-F238E27FC236}">
                <a16:creationId xmlns:a16="http://schemas.microsoft.com/office/drawing/2014/main" id="{941453E0-1B2A-B3DD-F63B-B0294430FCFE}"/>
              </a:ext>
            </a:extLst>
          </p:cNvPr>
          <p:cNvCxnSpPr>
            <a:cxnSpLocks/>
            <a:endCxn id="13" idx="1"/>
          </p:cNvCxnSpPr>
          <p:nvPr/>
        </p:nvCxnSpPr>
        <p:spPr>
          <a:xfrm>
            <a:off x="1785668" y="2106974"/>
            <a:ext cx="3001992" cy="1175377"/>
          </a:xfrm>
          <a:prstGeom prst="bentConnector3">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074C586-F726-AB6F-C761-73B7B200D98B}"/>
              </a:ext>
            </a:extLst>
          </p:cNvPr>
          <p:cNvCxnSpPr>
            <a:stCxn id="10" idx="2"/>
            <a:endCxn id="13" idx="1"/>
          </p:cNvCxnSpPr>
          <p:nvPr/>
        </p:nvCxnSpPr>
        <p:spPr>
          <a:xfrm>
            <a:off x="3890512" y="1911264"/>
            <a:ext cx="897148" cy="137108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0159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4BC6554D-0E5B-421C-8B3F-9A578650C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Damask</Template>
  <TotalTime>2604</TotalTime>
  <Words>1406</Words>
  <Application>Microsoft Office PowerPoint</Application>
  <PresentationFormat>Widescreen</PresentationFormat>
  <Paragraphs>131</Paragraphs>
  <Slides>15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Bookman Old Style</vt:lpstr>
      <vt:lpstr>Calibri</vt:lpstr>
      <vt:lpstr>Century Schoolbook</vt:lpstr>
      <vt:lpstr>Courier New</vt:lpstr>
      <vt:lpstr>Gadugi</vt:lpstr>
      <vt:lpstr>Rockwell</vt:lpstr>
      <vt:lpstr>Times New Roman</vt:lpstr>
      <vt:lpstr>Work Sans</vt:lpstr>
      <vt:lpstr>Damask</vt:lpstr>
      <vt:lpstr>STAR   Overview</vt:lpstr>
      <vt:lpstr>State of Texas assistance request</vt:lpstr>
      <vt:lpstr>Resource Requests &amp; Management in Texas</vt:lpstr>
      <vt:lpstr>Getting to know the star board</vt:lpstr>
      <vt:lpstr>STAR Board main display</vt:lpstr>
      <vt:lpstr>STAR Board main display</vt:lpstr>
      <vt:lpstr>STAR Board main display</vt:lpstr>
      <vt:lpstr>STAR BOARD  Action Status Definitions  </vt:lpstr>
      <vt:lpstr>Training Environment </vt:lpstr>
      <vt:lpstr>live Environment </vt:lpstr>
      <vt:lpstr>Create a star</vt:lpstr>
      <vt:lpstr>Request Description</vt:lpstr>
      <vt:lpstr>Review</vt:lpstr>
      <vt:lpstr>Route and Submit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Overview</dc:title>
  <dc:creator>Lambert, Allyson - OEM</dc:creator>
  <cp:lastModifiedBy>Lambert, Allyson - OEM</cp:lastModifiedBy>
  <cp:revision>1</cp:revision>
  <dcterms:created xsi:type="dcterms:W3CDTF">2023-07-25T16:25:44Z</dcterms:created>
  <dcterms:modified xsi:type="dcterms:W3CDTF">2023-07-27T12:36:47Z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